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4" r:id="rId4"/>
    <p:sldId id="261" r:id="rId5"/>
    <p:sldId id="262" r:id="rId6"/>
  </p:sldIdLst>
  <p:sldSz cx="9144000" cy="6858000" type="screen4x3"/>
  <p:notesSz cx="6858000" cy="9144000"/>
  <p:defaultTextStyle>
    <a:defPPr>
      <a:defRPr lang="es-MX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>
      <p:cViewPr varScale="1">
        <p:scale>
          <a:sx n="92" d="100"/>
          <a:sy n="92" d="100"/>
        </p:scale>
        <p:origin x="132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EE077-64B3-4BB8-957B-2B958FC9BAD1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F1D71-71D6-46AE-899D-0CC7554BC1DC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043686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39D5D-215A-47D2-AF06-D254F412AD52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4CC39-09B9-4A3E-A3B4-C0703B5CB6D2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406393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B64E2-04BA-4652-BA9E-C962F0C4939F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8D476-BF57-4071-8A50-B3B9011A3FB8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8886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DE23F-AD43-417C-9EED-C0B32061B1BB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1BB2B-BE72-4423-8F70-0A1ABAC14AEC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435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BC0DD-802A-44C4-B317-4512BE56CD75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45EC5-64FF-4374-AC3C-B140C3E48F69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9506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46B4A-90F7-4CDB-8DC8-9BAEFED2BB99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F7792-1DB5-4FD4-9239-A9A7DE4E63D5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58947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1E7B7-2C90-4B87-BA8A-6E5281267233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5E984-2228-406A-808D-4FC422217D46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7825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6EF15-9728-4515-B2B7-32CD02264FE0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D6F77-8F8C-417F-BB66-283BE8897E4D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614057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71A2E-6D72-4F02-8E1C-1C81073132A6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9FC6E-FD71-4B00-A58E-5A41C8F1884A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7260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C5B3E-25EB-441C-890F-E92D19BAEB7B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AED9B-6B61-4C7A-8A32-F99AF1AEF1DD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32115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1A8E7-764B-424B-9479-1EC7A3D74466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6DBAC-41A8-45BA-9B5F-77C6BFCB6FEB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783003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Haga clic para modificar el estilo de título del patrón</a:t>
            </a:r>
            <a:endParaRPr lang="es-MX" altLang="es-MX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 smtClean="0"/>
              <a:t>Haga clic para modificar el estilo de texto del patrón</a:t>
            </a:r>
          </a:p>
          <a:p>
            <a:pPr lvl="1"/>
            <a:r>
              <a:rPr lang="es-ES" altLang="es-MX" smtClean="0"/>
              <a:t>Segundo nivel</a:t>
            </a:r>
          </a:p>
          <a:p>
            <a:pPr lvl="2"/>
            <a:r>
              <a:rPr lang="es-ES" altLang="es-MX" smtClean="0"/>
              <a:t>Tercer nivel</a:t>
            </a:r>
          </a:p>
          <a:p>
            <a:pPr lvl="3"/>
            <a:r>
              <a:rPr lang="es-ES" altLang="es-MX" smtClean="0"/>
              <a:t>Cuarto nivel</a:t>
            </a:r>
          </a:p>
          <a:p>
            <a:pPr lvl="4"/>
            <a:r>
              <a:rPr lang="es-ES" altLang="es-MX" smtClean="0"/>
              <a:t>Quinto nivel</a:t>
            </a:r>
            <a:endParaRPr lang="es-MX" altLang="es-MX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E08D99-EBAE-460C-BEC7-75A52BA60646}" type="datetimeFigureOut">
              <a:rPr lang="es-MX"/>
              <a:pPr>
                <a:defRPr/>
              </a:pPr>
              <a:t>28/02/2019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2741B4-253B-40F1-A0B1-0D1EB0D93EAE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Elipse"/>
          <p:cNvSpPr/>
          <p:nvPr/>
        </p:nvSpPr>
        <p:spPr bwMode="auto">
          <a:xfrm>
            <a:off x="4287838" y="2579688"/>
            <a:ext cx="852487" cy="7921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2051" name="14 CuadroTexto"/>
          <p:cNvSpPr txBox="1">
            <a:spLocks noChangeArrowheads="1"/>
          </p:cNvSpPr>
          <p:nvPr/>
        </p:nvSpPr>
        <p:spPr bwMode="auto">
          <a:xfrm>
            <a:off x="7275513" y="5181600"/>
            <a:ext cx="1392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/>
              <a:t>ANEXO III</a:t>
            </a:r>
          </a:p>
        </p:txBody>
      </p:sp>
      <p:sp>
        <p:nvSpPr>
          <p:cNvPr id="2052" name="Rectangle 11"/>
          <p:cNvSpPr>
            <a:spLocks noChangeArrowheads="1"/>
          </p:cNvSpPr>
          <p:nvPr/>
        </p:nvSpPr>
        <p:spPr bwMode="auto">
          <a:xfrm>
            <a:off x="2767013" y="5119688"/>
            <a:ext cx="35512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700338" algn="ctr"/>
                <a:tab pos="5400675" algn="r"/>
                <a:tab pos="5851525" algn="r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700338" algn="ctr"/>
                <a:tab pos="5400675" algn="r"/>
                <a:tab pos="5851525" algn="r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700338" algn="ctr"/>
                <a:tab pos="5400675" algn="r"/>
                <a:tab pos="5851525" algn="r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MX" sz="800">
                <a:solidFill>
                  <a:srgbClr val="808080"/>
                </a:solidFill>
                <a:latin typeface="Soberana Sans" panose="02000000000000000000" pitchFamily="50" charset="0"/>
                <a:cs typeface="Times New Roman" panose="02020603050405020304" pitchFamily="18" charset="0"/>
              </a:rPr>
              <a:t>Av. Camino Real #625 Col. Jardines del Llano, San Juan Ixtayopan,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MX" sz="800">
                <a:solidFill>
                  <a:srgbClr val="808080"/>
                </a:solidFill>
                <a:latin typeface="Soberana Sans" panose="02000000000000000000" pitchFamily="50" charset="0"/>
                <a:cs typeface="Times New Roman" panose="02020603050405020304" pitchFamily="18" charset="0"/>
              </a:rPr>
              <a:t>C.P. 13508</a:t>
            </a:r>
            <a:endParaRPr lang="es-MX" altLang="es-MX" sz="9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800">
                <a:solidFill>
                  <a:srgbClr val="808080"/>
                </a:solidFill>
                <a:latin typeface="Soberana Sans" panose="02000000000000000000" pitchFamily="50" charset="0"/>
                <a:cs typeface="Times New Roman" panose="02020603050405020304" pitchFamily="18" charset="0"/>
              </a:rPr>
              <a:t>Del. Tláhuac, Ciudad de México, Tels. 55-58484229, 55-58484218, </a:t>
            </a:r>
            <a:endParaRPr lang="es-MX" altLang="es-MX" sz="9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800">
                <a:solidFill>
                  <a:srgbClr val="808080"/>
                </a:solidFill>
                <a:latin typeface="Soberana Sans" panose="02000000000000000000" pitchFamily="50" charset="0"/>
                <a:cs typeface="Times New Roman" panose="02020603050405020304" pitchFamily="18" charset="0"/>
              </a:rPr>
              <a:t>e-mail: informes@ittlahuac2.edu.mx,</a:t>
            </a:r>
            <a:endParaRPr lang="es-MX" altLang="es-MX" sz="9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1800">
              <a:latin typeface="Arial" panose="020B0604020202020204" pitchFamily="34" charset="0"/>
            </a:endParaRPr>
          </a:p>
        </p:txBody>
      </p:sp>
      <p:grpSp>
        <p:nvGrpSpPr>
          <p:cNvPr id="2053" name="1 Grupo"/>
          <p:cNvGrpSpPr>
            <a:grpSpLocks/>
          </p:cNvGrpSpPr>
          <p:nvPr/>
        </p:nvGrpSpPr>
        <p:grpSpPr bwMode="auto">
          <a:xfrm>
            <a:off x="1590675" y="157163"/>
            <a:ext cx="5903913" cy="5938837"/>
            <a:chOff x="1590741" y="188640"/>
            <a:chExt cx="5903912" cy="5938837"/>
          </a:xfrm>
        </p:grpSpPr>
        <p:sp>
          <p:nvSpPr>
            <p:cNvPr id="7" name="6 Elipse"/>
            <p:cNvSpPr/>
            <p:nvPr/>
          </p:nvSpPr>
          <p:spPr bwMode="auto">
            <a:xfrm>
              <a:off x="1590741" y="188640"/>
              <a:ext cx="5903912" cy="59388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MX">
                <a:noFill/>
              </a:endParaRPr>
            </a:p>
          </p:txBody>
        </p:sp>
        <p:sp>
          <p:nvSpPr>
            <p:cNvPr id="2059" name="7 Rectángulo"/>
            <p:cNvSpPr>
              <a:spLocks noChangeArrowheads="1"/>
            </p:cNvSpPr>
            <p:nvPr/>
          </p:nvSpPr>
          <p:spPr bwMode="auto">
            <a:xfrm>
              <a:off x="2567627" y="1499615"/>
              <a:ext cx="4083738" cy="369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800" b="1"/>
                <a:t>INSTITUTO TECNOLÓGICO DE TLÁHUAC II</a:t>
              </a:r>
              <a:endParaRPr lang="es-MX" altLang="es-MX" sz="1800"/>
            </a:p>
          </p:txBody>
        </p:sp>
        <p:sp>
          <p:nvSpPr>
            <p:cNvPr id="2060" name="9 Rectángulo"/>
            <p:cNvSpPr>
              <a:spLocks noChangeArrowheads="1"/>
            </p:cNvSpPr>
            <p:nvPr/>
          </p:nvSpPr>
          <p:spPr bwMode="auto">
            <a:xfrm>
              <a:off x="1922476" y="2507629"/>
              <a:ext cx="220873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800"/>
                <a:t>Reporte de Residencias Profesionales</a:t>
              </a:r>
            </a:p>
          </p:txBody>
        </p:sp>
        <p:sp>
          <p:nvSpPr>
            <p:cNvPr id="2061" name="12 Rectángulo"/>
            <p:cNvSpPr>
              <a:spLocks noChangeArrowheads="1"/>
            </p:cNvSpPr>
            <p:nvPr/>
          </p:nvSpPr>
          <p:spPr bwMode="auto">
            <a:xfrm>
              <a:off x="1821999" y="1743671"/>
              <a:ext cx="548201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400"/>
                <a:t>INGENIERÍA  EN GESTIÓN EMPRESARIAL</a:t>
              </a:r>
            </a:p>
          </p:txBody>
        </p:sp>
        <p:sp>
          <p:nvSpPr>
            <p:cNvPr id="2062" name="13 Rectángulo"/>
            <p:cNvSpPr>
              <a:spLocks noChangeArrowheads="1"/>
            </p:cNvSpPr>
            <p:nvPr/>
          </p:nvSpPr>
          <p:spPr bwMode="auto">
            <a:xfrm>
              <a:off x="5259624" y="2623699"/>
              <a:ext cx="2208733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300"/>
                <a:t>“</a:t>
              </a:r>
              <a:r>
                <a:rPr lang="es-MX" altLang="es-MX" sz="1200"/>
                <a:t>APLICACIÓN DE MEJORA EN UN PROCESO DE SERVICIO</a:t>
              </a:r>
              <a:r>
                <a:rPr lang="es-MX" altLang="es-MX" sz="1300"/>
                <a:t>. ”</a:t>
              </a:r>
            </a:p>
          </p:txBody>
        </p:sp>
        <p:sp>
          <p:nvSpPr>
            <p:cNvPr id="2063" name="11 Rectángulo"/>
            <p:cNvSpPr>
              <a:spLocks noChangeArrowheads="1"/>
            </p:cNvSpPr>
            <p:nvPr/>
          </p:nvSpPr>
          <p:spPr bwMode="auto">
            <a:xfrm>
              <a:off x="2355362" y="4064707"/>
              <a:ext cx="4571775" cy="292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300"/>
                <a:t>TLÁHUAC, CIUDAD DE MÉXICO , JUNIO DE 2015.</a:t>
              </a:r>
            </a:p>
          </p:txBody>
        </p:sp>
        <p:pic>
          <p:nvPicPr>
            <p:cNvPr id="2064" name="20 Imagen" descr="ITT2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362" y="4505716"/>
              <a:ext cx="447653" cy="489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4" name="Imagen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685800"/>
            <a:ext cx="15859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5"/>
          <p:cNvSpPr txBox="1">
            <a:spLocks noChangeArrowheads="1"/>
          </p:cNvSpPr>
          <p:nvPr/>
        </p:nvSpPr>
        <p:spPr bwMode="auto">
          <a:xfrm>
            <a:off x="2433638" y="1044575"/>
            <a:ext cx="4257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700" b="1">
                <a:solidFill>
                  <a:srgbClr val="737373"/>
                </a:solidFill>
                <a:latin typeface="Montserrat Medium" panose="00000600000000000000" pitchFamily="2" charset="0"/>
                <a:cs typeface="Times New Roman" panose="02020603050405020304" pitchFamily="18" charset="0"/>
              </a:rPr>
              <a:t>Instituto Tecnológico de Tláhuac II</a:t>
            </a:r>
            <a:endParaRPr lang="es-MX" altLang="es-MX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1000" b="1">
                <a:solidFill>
                  <a:srgbClr val="737373"/>
                </a:solidFill>
                <a:latin typeface="Soberana Sans Light" panose="02000000000000000000" pitchFamily="50" charset="0"/>
                <a:cs typeface="Times New Roman" panose="02020603050405020304" pitchFamily="18" charset="0"/>
              </a:rPr>
              <a:t> </a:t>
            </a:r>
            <a:endParaRPr lang="es-MX" altLang="es-MX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700">
                <a:solidFill>
                  <a:srgbClr val="808080"/>
                </a:solidFill>
                <a:latin typeface="Adobe Caslon Pro"/>
                <a:cs typeface="Times New Roman" panose="02020603050405020304" pitchFamily="18" charset="0"/>
              </a:rPr>
              <a:t> </a:t>
            </a:r>
            <a:endParaRPr lang="es-MX" altLang="es-MX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1000">
                <a:latin typeface="EurekaSans-Light"/>
                <a:cs typeface="Times New Roman" panose="02020603050405020304" pitchFamily="18" charset="0"/>
              </a:rPr>
              <a:t> </a:t>
            </a:r>
            <a:endParaRPr lang="es-MX" altLang="es-MX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1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056" name="Imagen 22" descr="C:\Users\luis.perezgr\AppData\Local\Microsoft\Windows\INetCache\Content.Word\SEP_HOTIZONTAL_F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3" t="29274" r="25989" b="29710"/>
          <a:stretch>
            <a:fillRect/>
          </a:stretch>
        </p:blipFill>
        <p:spPr bwMode="auto">
          <a:xfrm>
            <a:off x="2647950" y="501650"/>
            <a:ext cx="1881188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Imagen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363" y="4435475"/>
            <a:ext cx="498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Elipse"/>
          <p:cNvSpPr/>
          <p:nvPr/>
        </p:nvSpPr>
        <p:spPr bwMode="auto">
          <a:xfrm>
            <a:off x="4287838" y="2579688"/>
            <a:ext cx="852487" cy="7921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3075" name="14 CuadroTexto"/>
          <p:cNvSpPr txBox="1">
            <a:spLocks noChangeArrowheads="1"/>
          </p:cNvSpPr>
          <p:nvPr/>
        </p:nvSpPr>
        <p:spPr bwMode="auto">
          <a:xfrm>
            <a:off x="7275513" y="5181600"/>
            <a:ext cx="1392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/>
              <a:t>ANEXO III</a:t>
            </a:r>
          </a:p>
        </p:txBody>
      </p:sp>
      <p:sp>
        <p:nvSpPr>
          <p:cNvPr id="3076" name="Rectangle 11"/>
          <p:cNvSpPr>
            <a:spLocks noChangeArrowheads="1"/>
          </p:cNvSpPr>
          <p:nvPr/>
        </p:nvSpPr>
        <p:spPr bwMode="auto">
          <a:xfrm>
            <a:off x="2767013" y="5119688"/>
            <a:ext cx="35512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700338" algn="ctr"/>
                <a:tab pos="5400675" algn="r"/>
                <a:tab pos="5851525" algn="r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700338" algn="ctr"/>
                <a:tab pos="5400675" algn="r"/>
                <a:tab pos="5851525" algn="r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700338" algn="ctr"/>
                <a:tab pos="5400675" algn="r"/>
                <a:tab pos="5851525" algn="r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  <a:tab pos="585152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MX" sz="800">
                <a:solidFill>
                  <a:srgbClr val="808080"/>
                </a:solidFill>
                <a:latin typeface="Soberana Sans" panose="02000000000000000000" pitchFamily="50" charset="0"/>
                <a:cs typeface="Times New Roman" panose="02020603050405020304" pitchFamily="18" charset="0"/>
              </a:rPr>
              <a:t>Av. Camino Real #625 Col. Jardines del Llano, San Juan Ixtayopan,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MX" sz="800">
                <a:solidFill>
                  <a:srgbClr val="808080"/>
                </a:solidFill>
                <a:latin typeface="Soberana Sans" panose="02000000000000000000" pitchFamily="50" charset="0"/>
                <a:cs typeface="Times New Roman" panose="02020603050405020304" pitchFamily="18" charset="0"/>
              </a:rPr>
              <a:t>C.P. 13508</a:t>
            </a:r>
            <a:endParaRPr lang="es-MX" altLang="es-MX" sz="9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800">
                <a:solidFill>
                  <a:srgbClr val="808080"/>
                </a:solidFill>
                <a:latin typeface="Soberana Sans" panose="02000000000000000000" pitchFamily="50" charset="0"/>
                <a:cs typeface="Times New Roman" panose="02020603050405020304" pitchFamily="18" charset="0"/>
              </a:rPr>
              <a:t>Del. Tláhuac, Ciudad de México, Tels. 55-58484229, 55-58484218, </a:t>
            </a:r>
            <a:endParaRPr lang="es-MX" altLang="es-MX" sz="9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800">
                <a:solidFill>
                  <a:srgbClr val="808080"/>
                </a:solidFill>
                <a:latin typeface="Soberana Sans" panose="02000000000000000000" pitchFamily="50" charset="0"/>
                <a:cs typeface="Times New Roman" panose="02020603050405020304" pitchFamily="18" charset="0"/>
              </a:rPr>
              <a:t>e-mail: informes@ittlahuac2.edu.mx,</a:t>
            </a:r>
            <a:endParaRPr lang="es-MX" altLang="es-MX" sz="9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1800">
              <a:latin typeface="Arial" panose="020B0604020202020204" pitchFamily="34" charset="0"/>
            </a:endParaRPr>
          </a:p>
        </p:txBody>
      </p:sp>
      <p:grpSp>
        <p:nvGrpSpPr>
          <p:cNvPr id="3077" name="1 Grupo"/>
          <p:cNvGrpSpPr>
            <a:grpSpLocks/>
          </p:cNvGrpSpPr>
          <p:nvPr/>
        </p:nvGrpSpPr>
        <p:grpSpPr bwMode="auto">
          <a:xfrm>
            <a:off x="1590675" y="157163"/>
            <a:ext cx="5903913" cy="5938837"/>
            <a:chOff x="1590741" y="188640"/>
            <a:chExt cx="5903912" cy="5938837"/>
          </a:xfrm>
        </p:grpSpPr>
        <p:sp>
          <p:nvSpPr>
            <p:cNvPr id="7" name="6 Elipse"/>
            <p:cNvSpPr/>
            <p:nvPr/>
          </p:nvSpPr>
          <p:spPr bwMode="auto">
            <a:xfrm>
              <a:off x="1590741" y="188640"/>
              <a:ext cx="5903912" cy="593883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MX">
                <a:noFill/>
              </a:endParaRPr>
            </a:p>
          </p:txBody>
        </p:sp>
        <p:sp>
          <p:nvSpPr>
            <p:cNvPr id="3083" name="7 Rectángulo"/>
            <p:cNvSpPr>
              <a:spLocks noChangeArrowheads="1"/>
            </p:cNvSpPr>
            <p:nvPr/>
          </p:nvSpPr>
          <p:spPr bwMode="auto">
            <a:xfrm>
              <a:off x="2567627" y="1499615"/>
              <a:ext cx="4083738" cy="369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800" b="1"/>
                <a:t>INSTITUTO TECNOLÓGICO DE TLÁHUAC II</a:t>
              </a:r>
              <a:endParaRPr lang="es-MX" altLang="es-MX" sz="1800"/>
            </a:p>
          </p:txBody>
        </p:sp>
        <p:sp>
          <p:nvSpPr>
            <p:cNvPr id="3084" name="9 Rectángulo"/>
            <p:cNvSpPr>
              <a:spLocks noChangeArrowheads="1"/>
            </p:cNvSpPr>
            <p:nvPr/>
          </p:nvSpPr>
          <p:spPr bwMode="auto">
            <a:xfrm>
              <a:off x="1922476" y="2507629"/>
              <a:ext cx="220873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800"/>
                <a:t>Memoria  de Residencias Profesionales</a:t>
              </a:r>
            </a:p>
          </p:txBody>
        </p:sp>
        <p:sp>
          <p:nvSpPr>
            <p:cNvPr id="3085" name="12 Rectángulo"/>
            <p:cNvSpPr>
              <a:spLocks noChangeArrowheads="1"/>
            </p:cNvSpPr>
            <p:nvPr/>
          </p:nvSpPr>
          <p:spPr bwMode="auto">
            <a:xfrm>
              <a:off x="1821999" y="1743671"/>
              <a:ext cx="548201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400"/>
                <a:t>INGENIERÍA  EN GESTIÓN EMPRESARIAL</a:t>
              </a:r>
            </a:p>
          </p:txBody>
        </p:sp>
        <p:sp>
          <p:nvSpPr>
            <p:cNvPr id="3086" name="13 Rectángulo"/>
            <p:cNvSpPr>
              <a:spLocks noChangeArrowheads="1"/>
            </p:cNvSpPr>
            <p:nvPr/>
          </p:nvSpPr>
          <p:spPr bwMode="auto">
            <a:xfrm>
              <a:off x="5095285" y="2148041"/>
              <a:ext cx="2208733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300"/>
                <a:t>“</a:t>
              </a:r>
              <a:r>
                <a:rPr lang="es-MX" altLang="es-MX" sz="1200"/>
                <a:t>APLICACIÓN DE MEJORA EN UN PROCESO DE SERVICIO</a:t>
              </a:r>
              <a:r>
                <a:rPr lang="es-MX" altLang="es-MX" sz="1300"/>
                <a:t>. ”</a:t>
              </a:r>
            </a:p>
          </p:txBody>
        </p:sp>
        <p:sp>
          <p:nvSpPr>
            <p:cNvPr id="3087" name="10 Rectángulo"/>
            <p:cNvSpPr>
              <a:spLocks noChangeArrowheads="1"/>
            </p:cNvSpPr>
            <p:nvPr/>
          </p:nvSpPr>
          <p:spPr bwMode="auto">
            <a:xfrm>
              <a:off x="2704182" y="3345229"/>
              <a:ext cx="457177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800"/>
                <a:t>Qué Para obtener el título de: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800"/>
                <a:t> Ingeniero en Gestión Empresarial.</a:t>
              </a:r>
            </a:p>
          </p:txBody>
        </p:sp>
        <p:sp>
          <p:nvSpPr>
            <p:cNvPr id="3088" name="11 Rectángulo"/>
            <p:cNvSpPr>
              <a:spLocks noChangeArrowheads="1"/>
            </p:cNvSpPr>
            <p:nvPr/>
          </p:nvSpPr>
          <p:spPr bwMode="auto">
            <a:xfrm>
              <a:off x="2355362" y="4064707"/>
              <a:ext cx="4571775" cy="292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1300"/>
                <a:t>TLÁHUAC, CIUDAD DE MÉXICO , JUNIO DE 2015.</a:t>
              </a:r>
            </a:p>
          </p:txBody>
        </p:sp>
        <p:pic>
          <p:nvPicPr>
            <p:cNvPr id="3089" name="20 Imagen" descr="ITT2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5362" y="4505716"/>
              <a:ext cx="447653" cy="489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8" name="Imagen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685800"/>
            <a:ext cx="15859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5"/>
          <p:cNvSpPr txBox="1">
            <a:spLocks noChangeArrowheads="1"/>
          </p:cNvSpPr>
          <p:nvPr/>
        </p:nvSpPr>
        <p:spPr bwMode="auto">
          <a:xfrm>
            <a:off x="2433638" y="1044575"/>
            <a:ext cx="4257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700" b="1">
                <a:solidFill>
                  <a:srgbClr val="737373"/>
                </a:solidFill>
                <a:latin typeface="Montserrat Medium" panose="00000600000000000000" pitchFamily="2" charset="0"/>
                <a:cs typeface="Times New Roman" panose="02020603050405020304" pitchFamily="18" charset="0"/>
              </a:rPr>
              <a:t>Instituto Tecnológico de Tláhuac II</a:t>
            </a:r>
            <a:endParaRPr lang="es-MX" altLang="es-MX" sz="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1000" b="1">
                <a:solidFill>
                  <a:srgbClr val="737373"/>
                </a:solidFill>
                <a:latin typeface="Soberana Sans Light" panose="02000000000000000000" pitchFamily="50" charset="0"/>
                <a:cs typeface="Times New Roman" panose="02020603050405020304" pitchFamily="18" charset="0"/>
              </a:rPr>
              <a:t> </a:t>
            </a:r>
            <a:endParaRPr lang="es-MX" altLang="es-MX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700">
                <a:solidFill>
                  <a:srgbClr val="808080"/>
                </a:solidFill>
                <a:latin typeface="Adobe Caslon Pro"/>
                <a:cs typeface="Times New Roman" panose="02020603050405020304" pitchFamily="18" charset="0"/>
              </a:rPr>
              <a:t> </a:t>
            </a:r>
            <a:endParaRPr lang="es-MX" altLang="es-MX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1000">
                <a:latin typeface="EurekaSans-Light"/>
                <a:cs typeface="Times New Roman" panose="02020603050405020304" pitchFamily="18" charset="0"/>
              </a:rPr>
              <a:t> </a:t>
            </a:r>
            <a:endParaRPr lang="es-MX" altLang="es-MX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s-MX" altLang="es-MX" sz="1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080" name="Imagen 22" descr="C:\Users\luis.perezgr\AppData\Local\Microsoft\Windows\INetCache\Content.Word\SEP_HOTIZONTAL_F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3" t="29274" r="25989" b="29710"/>
          <a:stretch>
            <a:fillRect/>
          </a:stretch>
        </p:blipFill>
        <p:spPr bwMode="auto">
          <a:xfrm>
            <a:off x="2647950" y="501650"/>
            <a:ext cx="1881188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Imagen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4471988"/>
            <a:ext cx="498475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5"/>
          <p:cNvSpPr>
            <a:spLocks noChangeArrowheads="1"/>
          </p:cNvSpPr>
          <p:nvPr/>
        </p:nvSpPr>
        <p:spPr bwMode="auto">
          <a:xfrm>
            <a:off x="0" y="363538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400" b="1">
                <a:latin typeface="Arial" panose="020B0604020202020204" pitchFamily="34" charset="0"/>
                <a:cs typeface="Times New Roman" panose="02020603050405020304" pitchFamily="18" charset="0"/>
              </a:rPr>
              <a:t>PORTADA EXTERIOR </a:t>
            </a:r>
            <a:endParaRPr lang="es-MX" altLang="es-MX" sz="9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 sz="1400" b="1">
                <a:latin typeface="Arial" panose="020B0604020202020204" pitchFamily="34" charset="0"/>
                <a:cs typeface="Times New Roman" panose="02020603050405020304" pitchFamily="18" charset="0"/>
              </a:rPr>
              <a:t>CAJA CD</a:t>
            </a:r>
            <a:endParaRPr lang="es-MX" altLang="es-MX" sz="9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 sz="1200">
                <a:latin typeface="Arial" panose="020B0604020202020204" pitchFamily="34" charset="0"/>
                <a:cs typeface="Times New Roman" panose="02020603050405020304" pitchFamily="18" charset="0"/>
              </a:rPr>
              <a:t>ANEXO I</a:t>
            </a:r>
            <a:endParaRPr lang="es-MX" altLang="es-MX" sz="9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s-MX" altLang="es-MX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099" name="Group 1"/>
          <p:cNvGrpSpPr>
            <a:grpSpLocks/>
          </p:cNvGrpSpPr>
          <p:nvPr/>
        </p:nvGrpSpPr>
        <p:grpSpPr bwMode="auto">
          <a:xfrm>
            <a:off x="2135188" y="576263"/>
            <a:ext cx="4391025" cy="4359275"/>
            <a:chOff x="2803" y="2667"/>
            <a:chExt cx="6914" cy="6864"/>
          </a:xfrm>
        </p:grpSpPr>
        <p:sp>
          <p:nvSpPr>
            <p:cNvPr id="4106" name="Rectangle 11"/>
            <p:cNvSpPr>
              <a:spLocks/>
            </p:cNvSpPr>
            <p:nvPr/>
          </p:nvSpPr>
          <p:spPr bwMode="auto">
            <a:xfrm>
              <a:off x="2803" y="2667"/>
              <a:ext cx="6859" cy="6859"/>
            </a:xfrm>
            <a:prstGeom prst="rect">
              <a:avLst/>
            </a:prstGeom>
            <a:noFill/>
            <a:ln w="9142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</a:endParaRPr>
            </a:p>
          </p:txBody>
        </p:sp>
        <p:sp>
          <p:nvSpPr>
            <p:cNvPr id="2" name="Rectangle 10"/>
            <p:cNvSpPr>
              <a:spLocks noChangeArrowheads="1"/>
            </p:cNvSpPr>
            <p:nvPr/>
          </p:nvSpPr>
          <p:spPr bwMode="auto">
            <a:xfrm>
              <a:off x="3014" y="4195"/>
              <a:ext cx="2500" cy="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</a:endParaRPr>
            </a:p>
          </p:txBody>
        </p:sp>
        <p:sp>
          <p:nvSpPr>
            <p:cNvPr id="4108" name="Rectangle 9"/>
            <p:cNvSpPr>
              <a:spLocks noChangeArrowheads="1"/>
            </p:cNvSpPr>
            <p:nvPr/>
          </p:nvSpPr>
          <p:spPr bwMode="auto">
            <a:xfrm>
              <a:off x="6946" y="4224"/>
              <a:ext cx="2520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</a:endParaRPr>
            </a:p>
          </p:txBody>
        </p:sp>
        <p:sp>
          <p:nvSpPr>
            <p:cNvPr id="4109" name="Cuadro de texto 2"/>
            <p:cNvSpPr txBox="1">
              <a:spLocks noChangeArrowheads="1"/>
            </p:cNvSpPr>
            <p:nvPr/>
          </p:nvSpPr>
          <p:spPr bwMode="auto">
            <a:xfrm>
              <a:off x="4034" y="8713"/>
              <a:ext cx="5683" cy="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2700338" algn="ctr"/>
                  <a:tab pos="2970213" algn="ctr"/>
                  <a:tab pos="5400675" algn="r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2700338" algn="ctr"/>
                  <a:tab pos="2970213" algn="ctr"/>
                  <a:tab pos="5400675" algn="r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2700338" algn="ctr"/>
                  <a:tab pos="2970213" algn="ctr"/>
                  <a:tab pos="5400675" algn="r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600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Av. Camino Real #625 Col. Jardines del Llano, San Juan Ixtayopan, C.P. 13508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600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Del. Tl</a:t>
              </a:r>
              <a:r>
                <a:rPr lang="es-MX" altLang="es-MX" sz="600">
                  <a:solidFill>
                    <a:srgbClr val="80808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á</a:t>
              </a:r>
              <a:r>
                <a:rPr lang="es-MX" altLang="es-MX" sz="600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huac, Ciudad de M</a:t>
              </a:r>
              <a:r>
                <a:rPr lang="es-MX" altLang="es-MX" sz="600">
                  <a:solidFill>
                    <a:srgbClr val="80808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é</a:t>
              </a:r>
              <a:r>
                <a:rPr lang="es-MX" altLang="es-MX" sz="600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xico, Tels. 55-58484229, 55-58484218,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600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e-mail: informes@ittlahuac2.edu.mx,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600" b="1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www.ittlahuac2.edu.mx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10" name="Cuadro de texto 2"/>
            <p:cNvSpPr txBox="1">
              <a:spLocks noChangeArrowheads="1"/>
            </p:cNvSpPr>
            <p:nvPr/>
          </p:nvSpPr>
          <p:spPr bwMode="auto">
            <a:xfrm>
              <a:off x="3033" y="3629"/>
              <a:ext cx="6236" cy="4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123825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123825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123825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1000" b="1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1000" b="1">
                  <a:latin typeface="Arial" panose="020B0604020202020204" pitchFamily="34" charset="0"/>
                  <a:cs typeface="Times New Roman" panose="02020603050405020304" pitchFamily="18" charset="0"/>
                </a:rPr>
                <a:t>INSTITUTO TECNOLÓGICO DE TLÁHUAC II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INGENIERÍA EN GESTIÓN EMPRESARIAL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Reporte de Residencias Profesionales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NOMBRE DE LA EMPRESA: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GRUPO NACIONAL PROVINCIAL. S.A.B.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TÍTULO DEL TRABAJO: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“</a:t>
              </a:r>
              <a:r>
                <a:rPr lang="es-MX" altLang="es-MX" sz="900"/>
                <a:t>APLICACIÓN DE MEJORA EN UN PROCESO DE SERVICIO</a:t>
              </a: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”.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1000">
                  <a:latin typeface="Arial" panose="020B0604020202020204" pitchFamily="34" charset="0"/>
                  <a:cs typeface="Times New Roman" panose="02020603050405020304" pitchFamily="18" charset="0"/>
                </a:rPr>
                <a:t>P R E S E N T A (N):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1000">
                  <a:latin typeface="Arial" panose="020B0604020202020204" pitchFamily="34" charset="0"/>
                  <a:cs typeface="Times New Roman" panose="02020603050405020304" pitchFamily="18" charset="0"/>
                </a:rPr>
                <a:t>MANCILLA AGUILAR ADRIANA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es-MX" altLang="es-MX" sz="700">
                  <a:latin typeface="Arial" panose="020B0604020202020204" pitchFamily="34" charset="0"/>
                  <a:cs typeface="Times New Roman" panose="02020603050405020304" pitchFamily="18" charset="0"/>
                </a:rPr>
                <a:t>TLÁHUAC,CIUDAD DE MÉXICO, JUNIO DE 2015.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100" name="Rectangle 2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700338" algn="ctr"/>
                <a:tab pos="5400675" algn="r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700338" algn="ctr"/>
                <a:tab pos="5400675" algn="r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700338" algn="ctr"/>
                <a:tab pos="5400675" algn="r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MX" altLang="es-MX" sz="1800">
              <a:latin typeface="Arial" panose="020B0604020202020204" pitchFamily="34" charset="0"/>
            </a:endParaRPr>
          </a:p>
        </p:txBody>
      </p:sp>
      <p:pic>
        <p:nvPicPr>
          <p:cNvPr id="4101" name="20 Imagen" descr="ITT2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75" y="3867150"/>
            <a:ext cx="3492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Imagen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75" y="649288"/>
            <a:ext cx="1565275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Text Box 5"/>
          <p:cNvSpPr txBox="1">
            <a:spLocks noChangeArrowheads="1"/>
          </p:cNvSpPr>
          <p:nvPr/>
        </p:nvSpPr>
        <p:spPr bwMode="auto">
          <a:xfrm>
            <a:off x="4225925" y="992188"/>
            <a:ext cx="23256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es-MX" altLang="es-MX" sz="750" b="1" dirty="0" smtClean="0">
                <a:solidFill>
                  <a:srgbClr val="737373"/>
                </a:solidFill>
                <a:latin typeface="Montserrat Medium" panose="00000600000000000000" pitchFamily="2" charset="0"/>
                <a:cs typeface="Times New Roman" panose="02020603050405020304" pitchFamily="18" charset="0"/>
              </a:rPr>
              <a:t>Instituto Tecnológico de Tláhuac II</a:t>
            </a:r>
            <a:endParaRPr lang="es-MX" altLang="es-MX" sz="750" dirty="0" smtClean="0">
              <a:latin typeface="Montserrat Medium" panose="00000600000000000000" pitchFamily="2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es-MX" altLang="es-MX" sz="700" dirty="0" smtClean="0">
                <a:solidFill>
                  <a:srgbClr val="808080"/>
                </a:solidFill>
                <a:latin typeface="Adobe Caslon Pro"/>
              </a:rPr>
              <a:t> </a:t>
            </a:r>
            <a:endParaRPr lang="es-MX" altLang="es-MX" sz="1800" dirty="0" smtClean="0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es-MX" altLang="es-MX" sz="1000" dirty="0" smtClean="0">
                <a:latin typeface="EurekaSans-Light"/>
                <a:cs typeface="Times New Roman" panose="02020603050405020304" pitchFamily="18" charset="0"/>
              </a:rPr>
              <a:t> </a:t>
            </a:r>
            <a:endParaRPr lang="es-MX" altLang="es-MX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es-MX" altLang="es-MX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104" name="Imagen 18" descr="C:\Users\luis.perezgr\AppData\Local\Microsoft\Windows\INetCache\Content.Word\SEP_HOTIZONTAL_F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3" t="29274" r="25989" b="29710"/>
          <a:stretch>
            <a:fillRect/>
          </a:stretch>
        </p:blipFill>
        <p:spPr bwMode="auto">
          <a:xfrm>
            <a:off x="2159000" y="561975"/>
            <a:ext cx="170021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Imagen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5" y="3808413"/>
            <a:ext cx="434975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5"/>
          <p:cNvSpPr>
            <a:spLocks noChangeArrowheads="1"/>
          </p:cNvSpPr>
          <p:nvPr/>
        </p:nvSpPr>
        <p:spPr bwMode="auto">
          <a:xfrm>
            <a:off x="0" y="363538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MX" altLang="es-MX" sz="1400" b="1">
                <a:latin typeface="Arial" panose="020B0604020202020204" pitchFamily="34" charset="0"/>
                <a:cs typeface="Times New Roman" panose="02020603050405020304" pitchFamily="18" charset="0"/>
              </a:rPr>
              <a:t>PORTADA EXTERIOR </a:t>
            </a:r>
            <a:endParaRPr lang="es-MX" altLang="es-MX" sz="9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 sz="1400" b="1">
                <a:latin typeface="Arial" panose="020B0604020202020204" pitchFamily="34" charset="0"/>
                <a:cs typeface="Times New Roman" panose="02020603050405020304" pitchFamily="18" charset="0"/>
              </a:rPr>
              <a:t>CAJA CD</a:t>
            </a:r>
            <a:endParaRPr lang="es-MX" altLang="es-MX" sz="9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MX" altLang="es-MX" sz="1200">
                <a:latin typeface="Arial" panose="020B0604020202020204" pitchFamily="34" charset="0"/>
                <a:cs typeface="Times New Roman" panose="02020603050405020304" pitchFamily="18" charset="0"/>
              </a:rPr>
              <a:t>ANEXO I</a:t>
            </a:r>
            <a:endParaRPr lang="es-MX" altLang="es-MX" sz="9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s-MX" altLang="es-MX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123" name="Group 1"/>
          <p:cNvGrpSpPr>
            <a:grpSpLocks/>
          </p:cNvGrpSpPr>
          <p:nvPr/>
        </p:nvGrpSpPr>
        <p:grpSpPr bwMode="auto">
          <a:xfrm>
            <a:off x="2146300" y="588963"/>
            <a:ext cx="4391025" cy="4359275"/>
            <a:chOff x="2803" y="2667"/>
            <a:chExt cx="6914" cy="6864"/>
          </a:xfrm>
        </p:grpSpPr>
        <p:sp>
          <p:nvSpPr>
            <p:cNvPr id="5130" name="Rectangle 11"/>
            <p:cNvSpPr>
              <a:spLocks/>
            </p:cNvSpPr>
            <p:nvPr/>
          </p:nvSpPr>
          <p:spPr bwMode="auto">
            <a:xfrm>
              <a:off x="2803" y="2667"/>
              <a:ext cx="6859" cy="6859"/>
            </a:xfrm>
            <a:prstGeom prst="rect">
              <a:avLst/>
            </a:prstGeom>
            <a:noFill/>
            <a:ln w="9142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</a:endParaRPr>
            </a:p>
          </p:txBody>
        </p:sp>
        <p:sp>
          <p:nvSpPr>
            <p:cNvPr id="5131" name="Rectangle 10"/>
            <p:cNvSpPr>
              <a:spLocks noChangeArrowheads="1"/>
            </p:cNvSpPr>
            <p:nvPr/>
          </p:nvSpPr>
          <p:spPr bwMode="auto">
            <a:xfrm>
              <a:off x="3014" y="4195"/>
              <a:ext cx="2500" cy="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</a:endParaRPr>
            </a:p>
          </p:txBody>
        </p:sp>
        <p:sp>
          <p:nvSpPr>
            <p:cNvPr id="5132" name="Rectangle 9"/>
            <p:cNvSpPr>
              <a:spLocks noChangeArrowheads="1"/>
            </p:cNvSpPr>
            <p:nvPr/>
          </p:nvSpPr>
          <p:spPr bwMode="auto">
            <a:xfrm>
              <a:off x="6946" y="4224"/>
              <a:ext cx="2520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</a:endParaRPr>
            </a:p>
          </p:txBody>
        </p:sp>
        <p:sp>
          <p:nvSpPr>
            <p:cNvPr id="5133" name="Cuadro de texto 2"/>
            <p:cNvSpPr txBox="1">
              <a:spLocks noChangeArrowheads="1"/>
            </p:cNvSpPr>
            <p:nvPr/>
          </p:nvSpPr>
          <p:spPr bwMode="auto">
            <a:xfrm>
              <a:off x="4034" y="8713"/>
              <a:ext cx="5683" cy="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2700338" algn="ctr"/>
                  <a:tab pos="2970213" algn="ctr"/>
                  <a:tab pos="5400675" algn="r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2700338" algn="ctr"/>
                  <a:tab pos="2970213" algn="ctr"/>
                  <a:tab pos="5400675" algn="r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2700338" algn="ctr"/>
                  <a:tab pos="2970213" algn="ctr"/>
                  <a:tab pos="5400675" algn="r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2700338" algn="ctr"/>
                  <a:tab pos="2970213" algn="ctr"/>
                  <a:tab pos="5400675" algn="r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600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Av. Camino Real #625 Col. Jardines del Llano, San Juan Ixtayopan, C.P. 13508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600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Del. Tl</a:t>
              </a:r>
              <a:r>
                <a:rPr lang="es-MX" altLang="es-MX" sz="600">
                  <a:solidFill>
                    <a:srgbClr val="808080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á</a:t>
              </a:r>
              <a:r>
                <a:rPr lang="es-MX" altLang="es-MX" sz="600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huac, Ciudad de México. Tels. 55-58484229, 55-58484218,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600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e-mail: informes@ittlahuac2.edu.mx,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600" b="1">
                  <a:solidFill>
                    <a:srgbClr val="808080"/>
                  </a:solidFill>
                  <a:latin typeface="Soberana Sans" panose="02000000000000000000" pitchFamily="50" charset="0"/>
                  <a:cs typeface="Times New Roman" panose="02020603050405020304" pitchFamily="18" charset="0"/>
                </a:rPr>
                <a:t>www.ittlahuac2.edu.mx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34" name="Cuadro de texto 2"/>
            <p:cNvSpPr txBox="1">
              <a:spLocks noChangeArrowheads="1"/>
            </p:cNvSpPr>
            <p:nvPr/>
          </p:nvSpPr>
          <p:spPr bwMode="auto">
            <a:xfrm>
              <a:off x="3297" y="3711"/>
              <a:ext cx="6236" cy="4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123825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123825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123825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123825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1000" b="1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1000" b="1">
                  <a:latin typeface="Arial" panose="020B0604020202020204" pitchFamily="34" charset="0"/>
                  <a:cs typeface="Times New Roman" panose="02020603050405020304" pitchFamily="18" charset="0"/>
                </a:rPr>
                <a:t>INSTITUTO TECNOLÓGICO DE TLÁHUAC II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INGENIERÍA EN GESTIÓN EMPRESARIAL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</a:rPr>
                <a:t>Memoria  de Residencias Profesionales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800">
                  <a:latin typeface="Arial" panose="020B0604020202020204" pitchFamily="34" charset="0"/>
                  <a:cs typeface="Times New Roman" panose="02020603050405020304" pitchFamily="18" charset="0"/>
                </a:rPr>
                <a:t>NOMBRE DE LA EMPRESA: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8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800">
                  <a:latin typeface="Arial" panose="020B0604020202020204" pitchFamily="34" charset="0"/>
                  <a:cs typeface="Times New Roman" panose="02020603050405020304" pitchFamily="18" charset="0"/>
                </a:rPr>
                <a:t>GRUPO NACIONAL PROVINCIAL. S.A.B.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8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800">
                  <a:latin typeface="Arial" panose="020B0604020202020204" pitchFamily="34" charset="0"/>
                  <a:cs typeface="Times New Roman" panose="02020603050405020304" pitchFamily="18" charset="0"/>
                </a:rPr>
                <a:t>TÍTULO DEL TRABAJO: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8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800">
                  <a:latin typeface="Arial" panose="020B0604020202020204" pitchFamily="34" charset="0"/>
                  <a:cs typeface="Times New Roman" panose="02020603050405020304" pitchFamily="18" charset="0"/>
                </a:rPr>
                <a:t>“</a:t>
              </a:r>
              <a:r>
                <a:rPr lang="es-MX" altLang="es-MX" sz="800"/>
                <a:t>APLICACIÓN DE MEJORA EN UN PROCESO DE SERVICIO</a:t>
              </a:r>
              <a:r>
                <a:rPr lang="es-MX" altLang="es-MX" sz="800">
                  <a:latin typeface="Arial" panose="020B0604020202020204" pitchFamily="34" charset="0"/>
                  <a:cs typeface="Times New Roman" panose="02020603050405020304" pitchFamily="18" charset="0"/>
                </a:rPr>
                <a:t>”.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8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P R E S E N T A (N):</a:t>
              </a:r>
              <a:endParaRPr lang="es-MX" altLang="es-MX" sz="8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s-MX" altLang="es-MX" sz="900">
                  <a:latin typeface="Arial" panose="020B0604020202020204" pitchFamily="34" charset="0"/>
                  <a:cs typeface="Times New Roman" panose="02020603050405020304" pitchFamily="18" charset="0"/>
                </a:rPr>
                <a:t>MANCILLA AGUILAR ADRIANA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s-MX" altLang="es-MX" sz="8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es-MX" altLang="es-MX" sz="700">
                  <a:latin typeface="Arial" panose="020B0604020202020204" pitchFamily="34" charset="0"/>
                  <a:cs typeface="Times New Roman" panose="02020603050405020304" pitchFamily="18" charset="0"/>
                </a:rPr>
                <a:t>TLÁHUAC,CIUDAD DE MÉXICO, JUNIO DE 2015.</a:t>
              </a:r>
              <a:endParaRPr lang="es-MX" altLang="es-MX" sz="900">
                <a:latin typeface="Arial" panose="020B060402020202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lang="es-MX" altLang="es-MX" sz="18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24" name="Rectangle 2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700338" algn="ctr"/>
                <a:tab pos="5400675" algn="r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700338" algn="ctr"/>
                <a:tab pos="5400675" algn="r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700338" algn="ctr"/>
                <a:tab pos="5400675" algn="r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700338" algn="ctr"/>
                <a:tab pos="5400675" algn="r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MX" altLang="es-MX" sz="1800">
              <a:latin typeface="Arial" panose="020B0604020202020204" pitchFamily="34" charset="0"/>
            </a:endParaRPr>
          </a:p>
        </p:txBody>
      </p:sp>
      <p:pic>
        <p:nvPicPr>
          <p:cNvPr id="5125" name="20 Imagen" descr="ITT2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806825"/>
            <a:ext cx="34925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Imagen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685800"/>
            <a:ext cx="186055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n 18" descr="C:\Users\luis.perezgr\AppData\Local\Microsoft\Windows\INetCache\Content.Word\SEP_HOTIZONTAL_F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3" t="29274" r="25989" b="29710"/>
          <a:stretch>
            <a:fillRect/>
          </a:stretch>
        </p:blipFill>
        <p:spPr bwMode="auto">
          <a:xfrm>
            <a:off x="2166938" y="592138"/>
            <a:ext cx="17018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4176713" y="1022350"/>
            <a:ext cx="232568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es-MX" altLang="es-MX" sz="750" b="1" dirty="0" smtClean="0">
                <a:solidFill>
                  <a:srgbClr val="737373"/>
                </a:solidFill>
                <a:latin typeface="Montserrat Medium" panose="00000600000000000000" pitchFamily="2" charset="0"/>
                <a:cs typeface="Times New Roman" panose="02020603050405020304" pitchFamily="18" charset="0"/>
              </a:rPr>
              <a:t>Instituto Tecnológico de Tláhuac II</a:t>
            </a:r>
            <a:endParaRPr lang="es-MX" altLang="es-MX" sz="750" dirty="0" smtClean="0">
              <a:latin typeface="Montserrat Medium" panose="00000600000000000000" pitchFamily="2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es-MX" altLang="es-MX" sz="700" dirty="0" smtClean="0">
                <a:solidFill>
                  <a:srgbClr val="808080"/>
                </a:solidFill>
                <a:latin typeface="Adobe Caslon Pro"/>
              </a:rPr>
              <a:t> </a:t>
            </a:r>
            <a:endParaRPr lang="es-MX" altLang="es-MX" sz="1800" dirty="0" smtClean="0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es-MX" altLang="es-MX" sz="1000" dirty="0" smtClean="0">
                <a:latin typeface="EurekaSans-Light"/>
                <a:cs typeface="Times New Roman" panose="02020603050405020304" pitchFamily="18" charset="0"/>
              </a:rPr>
              <a:t> </a:t>
            </a:r>
            <a:endParaRPr lang="es-MX" altLang="es-MX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es-MX" altLang="es-MX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129" name="Imagen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06825"/>
            <a:ext cx="4349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2843213" y="574675"/>
            <a:ext cx="3167062" cy="3816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1.INTRODUCCIÓN.</a:t>
            </a:r>
            <a:endParaRPr lang="es-ES" altLang="es-MX" sz="11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2.DESCRIPCIÓN DE LA EMPRESA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3.PROBLEMAS A RESOLVER.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4.OBJETIVOS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            GENERAL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            ESPECÍFICOS</a:t>
            </a:r>
            <a:endParaRPr lang="es-ES" altLang="es-MX" sz="11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5.JUSTIFICACIÓN.</a:t>
            </a:r>
            <a:endParaRPr lang="es-ES" altLang="es-MX" sz="11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6.MARCO TEÓRICO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7.PROCEDIMIENTO Y DESCRIPCIÓN DE LAS ACTIVIDADES REALIZADAS.</a:t>
            </a:r>
            <a:endParaRPr lang="es-ES" altLang="es-MX" sz="11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8.  RESULTADOS, PLANOS, GRÁFICAS, PROTOTIPOS, MANUALES, PROGRAMAS, ANÁLISIS ESTADÍSTICOS, MODELOS MATEMÁTICOS.</a:t>
            </a:r>
            <a:endParaRPr lang="es-ES" altLang="es-MX" sz="11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9. CONCLUSIONES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 10.RECOMENDACIONES Y EXPERIENCIA PERSONAL PROFESIONAL ADQUIRIDA.</a:t>
            </a:r>
            <a:endParaRPr lang="es-ES" altLang="es-MX" sz="11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11. COMPETENCIAS DESARROLLADAS Y/O APLICADAS.</a:t>
            </a:r>
            <a:endParaRPr lang="es-ES" altLang="es-MX" sz="11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12. FUENTES DE INFORMACIÓN</a:t>
            </a:r>
            <a:endParaRPr lang="es-ES" altLang="es-MX" sz="11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13. ANEXOS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MX" altLang="es-MX" sz="1100">
                <a:latin typeface="Arial" panose="020B0604020202020204" pitchFamily="34" charset="0"/>
              </a:rPr>
              <a:t>14. REGISTROS DE PRODUCTOS.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466</Words>
  <Application>Microsoft Office PowerPoint</Application>
  <PresentationFormat>Presentación en pantalla (4:3)</PresentationFormat>
  <Paragraphs>106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Calibri</vt:lpstr>
      <vt:lpstr>Soberana Sans</vt:lpstr>
      <vt:lpstr>Times New Roman</vt:lpstr>
      <vt:lpstr>Montserrat Medium</vt:lpstr>
      <vt:lpstr>Soberana Sans Light</vt:lpstr>
      <vt:lpstr>Adobe Caslon Pro</vt:lpstr>
      <vt:lpstr>EurekaSans-Light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liliana</dc:creator>
  <cp:lastModifiedBy>Windows User</cp:lastModifiedBy>
  <cp:revision>49</cp:revision>
  <dcterms:created xsi:type="dcterms:W3CDTF">2014-03-24T19:18:07Z</dcterms:created>
  <dcterms:modified xsi:type="dcterms:W3CDTF">2019-02-28T17:35:43Z</dcterms:modified>
</cp:coreProperties>
</file>