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66" r:id="rId4"/>
    <p:sldId id="267" r:id="rId5"/>
    <p:sldId id="270" r:id="rId6"/>
    <p:sldId id="272" r:id="rId7"/>
    <p:sldId id="268" r:id="rId8"/>
    <p:sldId id="281" r:id="rId9"/>
    <p:sldId id="269" r:id="rId10"/>
    <p:sldId id="273" r:id="rId11"/>
    <p:sldId id="282" r:id="rId12"/>
    <p:sldId id="280" r:id="rId13"/>
  </p:sldIdLst>
  <p:sldSz cx="9144000" cy="6858000" type="screen4x3"/>
  <p:notesSz cx="7053263" cy="93726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24" autoAdjust="0"/>
  </p:normalViewPr>
  <p:slideViewPr>
    <p:cSldViewPr>
      <p:cViewPr varScale="1">
        <p:scale>
          <a:sx n="87" d="100"/>
          <a:sy n="87" d="100"/>
        </p:scale>
        <p:origin x="149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5E8C1E6-9BDD-4314-BB13-9451510A74BE}" type="datetimeFigureOut">
              <a:rPr lang="es-MX" smtClean="0"/>
              <a:pPr/>
              <a:t>28/02/2019</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0275B82B-0CA0-4540-B929-7625B2646550}"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8C1E6-9BDD-4314-BB13-9451510A74BE}" type="datetimeFigureOut">
              <a:rPr lang="es-MX" smtClean="0"/>
              <a:pPr/>
              <a:t>28/02/2019</a:t>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75B82B-0CA0-4540-B929-7625B2646550}" type="slidenum">
              <a:rPr lang="es-MX" smtClean="0"/>
              <a:pPr/>
              <a:t>‹Nº›</a:t>
            </a:fld>
            <a:endParaRPr lang="es-MX"/>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schemeClr val="bg1"/>
                </a:solidFill>
                <a:latin typeface="Soberana Titular" pitchFamily="50" charset="0"/>
              </a:rPr>
              <a:t>Instituto Tecnológico de Tláhuac II</a:t>
            </a:r>
            <a:endParaRPr lang="es-MX" sz="1400" dirty="0">
              <a:solidFill>
                <a:schemeClr val="bg1"/>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schemeClr val="tx1"/>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119063" lvl="0" indent="0" algn="r" defTabSz="914400" rtl="0" eaLnBrk="1" fontAlgn="base" latinLnBrk="0" hangingPunct="1">
              <a:lnSpc>
                <a:spcPct val="100000"/>
              </a:lnSpc>
              <a:spcBef>
                <a:spcPct val="0"/>
              </a:spcBef>
              <a:spcAft>
                <a:spcPts val="1000"/>
              </a:spcAft>
              <a:buClrTx/>
              <a:buSzTx/>
              <a:buFontTx/>
              <a:buNone/>
              <a:tabLst/>
            </a:pPr>
            <a:r>
              <a:rPr kumimoji="0" lang="es-MX" sz="2000" b="1" i="0" u="none" strike="noStrike" cap="none" normalizeH="0" baseline="0" dirty="0" smtClean="0">
                <a:ln>
                  <a:noFill/>
                </a:ln>
                <a:solidFill>
                  <a:srgbClr val="737373"/>
                </a:solidFill>
                <a:effectLst/>
                <a:latin typeface="Soberana Sans Light" pitchFamily="50" charset="0"/>
                <a:cs typeface="Arial" pitchFamily="34" charset="0"/>
              </a:rPr>
              <a:t>TECNOLÓGICO NACIONAL DE MÉXICO</a:t>
            </a:r>
          </a:p>
          <a:p>
            <a:pPr marL="0" marR="119063" lvl="0" indent="0" algn="r" defTabSz="914400" rtl="0" eaLnBrk="1" fontAlgn="base" latinLnBrk="0" hangingPunct="1">
              <a:lnSpc>
                <a:spcPct val="100000"/>
              </a:lnSpc>
              <a:spcBef>
                <a:spcPct val="0"/>
              </a:spcBef>
              <a:spcAft>
                <a:spcPts val="1000"/>
              </a:spcAft>
              <a:buClrTx/>
              <a:buSzTx/>
              <a:buFontTx/>
              <a:buNone/>
              <a:tabLst/>
            </a:pPr>
            <a:endParaRPr kumimoji="0" lang="es-MX" sz="2000" b="0" i="0" u="none" strike="noStrike" cap="none" normalizeH="0" baseline="0" dirty="0" smtClean="0">
              <a:ln>
                <a:noFill/>
              </a:ln>
              <a:solidFill>
                <a:srgbClr val="808080"/>
              </a:solidFill>
              <a:effectLst/>
              <a:latin typeface="Adobe Caslon Pro" charset="0"/>
              <a:cs typeface="Arial" pitchFamily="34" charset="0"/>
            </a:endParaRPr>
          </a:p>
          <a:p>
            <a:pPr marL="0" marR="0" lvl="0" indent="0" algn="r" defTabSz="914400" rtl="0" eaLnBrk="1" fontAlgn="base" latinLnBrk="0" hangingPunct="1">
              <a:lnSpc>
                <a:spcPct val="100000"/>
              </a:lnSpc>
              <a:spcBef>
                <a:spcPct val="0"/>
              </a:spcBef>
              <a:spcAft>
                <a:spcPts val="1000"/>
              </a:spcAft>
              <a:buClrTx/>
              <a:buSzTx/>
              <a:buFontTx/>
              <a:buNone/>
              <a:tabLst/>
            </a:pPr>
            <a:endParaRPr kumimoji="0" lang="es-MX" sz="2000" b="0" i="0" u="none" strike="noStrike" cap="none" normalizeH="0" baseline="0" dirty="0" smtClean="0">
              <a:ln>
                <a:noFill/>
              </a:ln>
              <a:solidFill>
                <a:schemeClr val="tx1"/>
              </a:solidFill>
              <a:effectLst/>
              <a:latin typeface="EurekaSans-Light"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t>Para más información</a:t>
            </a:r>
            <a:r>
              <a:rPr lang="es-MX" sz="1600" dirty="0"/>
              <a:t> </a:t>
            </a:r>
            <a:r>
              <a:rPr lang="es-MX" sz="1600" dirty="0" smtClean="0"/>
              <a:t>en la División de estudios profesionales:división_estudios@ittlahuac2.edu.mx</a:t>
            </a:r>
            <a:endParaRPr lang="es-MX" sz="1600" dirty="0"/>
          </a:p>
        </p:txBody>
      </p:sp>
      <p:sp>
        <p:nvSpPr>
          <p:cNvPr id="2" name="CuadroTexto 1"/>
          <p:cNvSpPr txBox="1"/>
          <p:nvPr/>
        </p:nvSpPr>
        <p:spPr>
          <a:xfrm>
            <a:off x="1403648" y="2224381"/>
            <a:ext cx="7344816" cy="707886"/>
          </a:xfrm>
          <a:prstGeom prst="rect">
            <a:avLst/>
          </a:prstGeom>
          <a:noFill/>
        </p:spPr>
        <p:txBody>
          <a:bodyPr wrap="square" rtlCol="0">
            <a:spAutoFit/>
          </a:bodyPr>
          <a:lstStyle/>
          <a:p>
            <a:r>
              <a:rPr lang="es-MX" sz="4000" b="1" dirty="0" smtClean="0"/>
              <a:t>RESIDENCIAS PROFESIONALES</a:t>
            </a:r>
            <a:endParaRPr lang="es-MX" sz="4000" b="1" dirty="0"/>
          </a:p>
        </p:txBody>
      </p:sp>
      <p:pic>
        <p:nvPicPr>
          <p:cNvPr id="3" name="Imagen 2"/>
          <p:cNvPicPr>
            <a:picLocks noChangeAspect="1"/>
          </p:cNvPicPr>
          <p:nvPr/>
        </p:nvPicPr>
        <p:blipFill>
          <a:blip r:embed="rId5"/>
          <a:stretch>
            <a:fillRect/>
          </a:stretch>
        </p:blipFill>
        <p:spPr>
          <a:xfrm>
            <a:off x="2555349" y="3650457"/>
            <a:ext cx="4181475" cy="1095375"/>
          </a:xfrm>
          <a:prstGeom prst="rect">
            <a:avLst/>
          </a:prstGeom>
        </p:spPr>
      </p:pic>
      <p:sp>
        <p:nvSpPr>
          <p:cNvPr id="5" name="CuadroTexto 4"/>
          <p:cNvSpPr txBox="1"/>
          <p:nvPr/>
        </p:nvSpPr>
        <p:spPr>
          <a:xfrm>
            <a:off x="4067944" y="5826288"/>
            <a:ext cx="3744416" cy="369332"/>
          </a:xfrm>
          <a:prstGeom prst="rect">
            <a:avLst/>
          </a:prstGeom>
          <a:noFill/>
        </p:spPr>
        <p:txBody>
          <a:bodyPr wrap="square" rtlCol="0">
            <a:spAutoFit/>
          </a:bodyPr>
          <a:lstStyle/>
          <a:p>
            <a:r>
              <a:rPr lang="es-MX" dirty="0" smtClean="0"/>
              <a:t>Elaboró: M.A. Edith </a:t>
            </a:r>
            <a:r>
              <a:rPr lang="es-MX" dirty="0" err="1" smtClean="0"/>
              <a:t>Yaneli</a:t>
            </a:r>
            <a:r>
              <a:rPr lang="es-MX" dirty="0" smtClean="0"/>
              <a:t> Castro Díaz</a:t>
            </a:r>
            <a:endParaRPr lang="es-MX"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pic>
        <p:nvPicPr>
          <p:cNvPr id="3" name="Imagen 2"/>
          <p:cNvPicPr>
            <a:picLocks noChangeAspect="1"/>
          </p:cNvPicPr>
          <p:nvPr/>
        </p:nvPicPr>
        <p:blipFill>
          <a:blip r:embed="rId5"/>
          <a:stretch>
            <a:fillRect/>
          </a:stretch>
        </p:blipFill>
        <p:spPr>
          <a:xfrm>
            <a:off x="6740797" y="2234540"/>
            <a:ext cx="2143125" cy="2143125"/>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8692" y="1081089"/>
            <a:ext cx="5553075" cy="513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75250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sp>
        <p:nvSpPr>
          <p:cNvPr id="12" name="Rectángulo 11"/>
          <p:cNvSpPr/>
          <p:nvPr/>
        </p:nvSpPr>
        <p:spPr>
          <a:xfrm>
            <a:off x="289587" y="1081089"/>
            <a:ext cx="6392180" cy="4646272"/>
          </a:xfrm>
          <a:prstGeom prst="rect">
            <a:avLst/>
          </a:prstGeom>
        </p:spPr>
        <p:txBody>
          <a:bodyPr wrap="square">
            <a:spAutoFit/>
          </a:bodyPr>
          <a:lstStyle/>
          <a:p>
            <a:endParaRPr lang="es-MX" dirty="0" smtClean="0">
              <a:solidFill>
                <a:prstClr val="black"/>
              </a:solidFill>
              <a:latin typeface="Soberana Sans" panose="02000000000000000000" pitchFamily="50" charset="0"/>
            </a:endParaRPr>
          </a:p>
          <a:p>
            <a:pPr algn="ctr"/>
            <a:r>
              <a:rPr lang="es-MX" b="1" dirty="0" smtClean="0">
                <a:solidFill>
                  <a:srgbClr val="0070C0"/>
                </a:solidFill>
                <a:latin typeface="Soberana Sans" panose="02000000000000000000" pitchFamily="50" charset="0"/>
              </a:rPr>
              <a:t>CONCLUSIÓN DE RESIDENCIAS</a:t>
            </a:r>
            <a:endParaRPr lang="es-MX" b="1" dirty="0">
              <a:solidFill>
                <a:srgbClr val="0070C0"/>
              </a:solidFill>
              <a:latin typeface="Soberana Sans" panose="02000000000000000000" pitchFamily="50" charset="0"/>
            </a:endParaRPr>
          </a:p>
          <a:p>
            <a:pPr algn="just"/>
            <a:endParaRPr lang="es-MX" b="1" dirty="0" smtClean="0">
              <a:solidFill>
                <a:srgbClr val="0070C0"/>
              </a:solidFill>
              <a:latin typeface="Soberana Sans" panose="02000000000000000000" pitchFamily="50" charset="0"/>
            </a:endParaRPr>
          </a:p>
          <a:p>
            <a:pPr algn="just"/>
            <a:r>
              <a:rPr lang="es-MX" dirty="0">
                <a:solidFill>
                  <a:prstClr val="black"/>
                </a:solidFill>
              </a:rPr>
              <a:t>El residente dispondrá de quince días como tiempo máximo a </a:t>
            </a:r>
            <a:r>
              <a:rPr lang="es-MX" dirty="0" smtClean="0">
                <a:solidFill>
                  <a:prstClr val="black"/>
                </a:solidFill>
              </a:rPr>
              <a:t>partir de </a:t>
            </a:r>
            <a:r>
              <a:rPr lang="es-MX" dirty="0">
                <a:solidFill>
                  <a:prstClr val="black"/>
                </a:solidFill>
              </a:rPr>
              <a:t>la fecha en que concluyó las actividades de la Residencia</a:t>
            </a:r>
          </a:p>
          <a:p>
            <a:pPr algn="just"/>
            <a:r>
              <a:rPr lang="es-MX" dirty="0">
                <a:solidFill>
                  <a:prstClr val="black"/>
                </a:solidFill>
              </a:rPr>
              <a:t>Profesional, para entregar </a:t>
            </a:r>
            <a:r>
              <a:rPr lang="es-MX" dirty="0" smtClean="0">
                <a:solidFill>
                  <a:prstClr val="black"/>
                </a:solidFill>
              </a:rPr>
              <a:t>la siguiente documentación:</a:t>
            </a:r>
            <a:endParaRPr lang="es-MX" dirty="0">
              <a:solidFill>
                <a:prstClr val="black"/>
              </a:solidFill>
            </a:endParaRPr>
          </a:p>
          <a:p>
            <a:endParaRPr lang="es-MX" dirty="0">
              <a:solidFill>
                <a:prstClr val="black"/>
              </a:solidFill>
              <a:latin typeface="Soberana Sans" panose="02000000000000000000" pitchFamily="50" charset="0"/>
            </a:endParaRPr>
          </a:p>
          <a:p>
            <a:pPr marL="285750" indent="-285750">
              <a:buFont typeface="Arial" panose="020B0604020202020204" pitchFamily="34" charset="0"/>
              <a:buChar char="•"/>
            </a:pPr>
            <a:r>
              <a:rPr lang="es-MX" dirty="0"/>
              <a:t>F</a:t>
            </a:r>
            <a:r>
              <a:rPr lang="es-MX" dirty="0" smtClean="0"/>
              <a:t>ormato </a:t>
            </a:r>
            <a:r>
              <a:rPr lang="es-MX" dirty="0"/>
              <a:t>de evaluación del proyecto firmado por los asesores interno(s) y externo(s) </a:t>
            </a:r>
            <a:endParaRPr lang="es-MX" dirty="0" smtClean="0"/>
          </a:p>
          <a:p>
            <a:r>
              <a:rPr lang="es-MX" b="1" dirty="0" smtClean="0"/>
              <a:t>TecNM-AC-PO-004-008 ( son dos con valor de 10% cada uno).</a:t>
            </a:r>
          </a:p>
          <a:p>
            <a:r>
              <a:rPr lang="es-MX" b="1" dirty="0" smtClean="0"/>
              <a:t>TecNM-AC-PO-004-009 (final con valor de 80%).</a:t>
            </a:r>
          </a:p>
          <a:p>
            <a:pPr marL="285750" indent="-285750">
              <a:buFont typeface="Arial" panose="020B0604020202020204" pitchFamily="34" charset="0"/>
              <a:buChar char="•"/>
            </a:pPr>
            <a:r>
              <a:rPr lang="es-MX" dirty="0" smtClean="0"/>
              <a:t>Copia </a:t>
            </a:r>
            <a:r>
              <a:rPr lang="es-MX" dirty="0"/>
              <a:t>digital de </a:t>
            </a:r>
            <a:r>
              <a:rPr lang="es-MX" dirty="0" smtClean="0"/>
              <a:t>reporte final ( disco)</a:t>
            </a:r>
          </a:p>
          <a:p>
            <a:pPr marL="285750" indent="-285750">
              <a:buFont typeface="Arial" panose="020B0604020202020204" pitchFamily="34" charset="0"/>
              <a:buChar char="•"/>
            </a:pPr>
            <a:r>
              <a:rPr lang="es-MX" dirty="0" smtClean="0"/>
              <a:t>Copia </a:t>
            </a:r>
            <a:r>
              <a:rPr lang="es-MX" dirty="0"/>
              <a:t>del acta de calificación de residencia profesional emitida por el Departamento de Servicios Escolares. </a:t>
            </a:r>
          </a:p>
          <a:p>
            <a:pPr algn="ctr">
              <a:lnSpc>
                <a:spcPct val="107000"/>
              </a:lnSpc>
              <a:spcAft>
                <a:spcPts val="800"/>
              </a:spcAft>
            </a:pPr>
            <a:endPar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a:p>
            <a:pPr algn="just"/>
            <a:r>
              <a:rPr lang="es-MX" b="1" dirty="0">
                <a:solidFill>
                  <a:prstClr val="black"/>
                </a:solidFill>
              </a:rPr>
              <a:t> </a:t>
            </a:r>
            <a:endParaRPr lang="es-MX"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p:txBody>
      </p:sp>
      <p:pic>
        <p:nvPicPr>
          <p:cNvPr id="2" name="Imagen 1"/>
          <p:cNvPicPr>
            <a:picLocks noChangeAspect="1"/>
          </p:cNvPicPr>
          <p:nvPr/>
        </p:nvPicPr>
        <p:blipFill>
          <a:blip r:embed="rId5"/>
          <a:stretch>
            <a:fillRect/>
          </a:stretch>
        </p:blipFill>
        <p:spPr>
          <a:xfrm>
            <a:off x="6681767" y="2357436"/>
            <a:ext cx="2286000" cy="1714500"/>
          </a:xfrm>
          <a:prstGeom prst="rect">
            <a:avLst/>
          </a:prstGeom>
        </p:spPr>
      </p:pic>
    </p:spTree>
    <p:extLst>
      <p:ext uri="{BB962C8B-B14F-4D97-AF65-F5344CB8AC3E}">
        <p14:creationId xmlns:p14="http://schemas.microsoft.com/office/powerpoint/2010/main" val="1047570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sp>
        <p:nvSpPr>
          <p:cNvPr id="2" name="CuadroTexto 1"/>
          <p:cNvSpPr txBox="1"/>
          <p:nvPr/>
        </p:nvSpPr>
        <p:spPr>
          <a:xfrm>
            <a:off x="124892" y="2704656"/>
            <a:ext cx="9036496" cy="1015663"/>
          </a:xfrm>
          <a:prstGeom prst="rect">
            <a:avLst/>
          </a:prstGeom>
          <a:noFill/>
        </p:spPr>
        <p:txBody>
          <a:bodyPr wrap="square" rtlCol="0">
            <a:spAutoFit/>
          </a:bodyPr>
          <a:lstStyle/>
          <a:p>
            <a:pPr algn="ctr"/>
            <a:r>
              <a:rPr lang="es-MX" sz="6000" b="1" dirty="0" smtClean="0"/>
              <a:t>GRACIAS POR SU ATENCIÓN</a:t>
            </a:r>
            <a:endParaRPr lang="es-MX" sz="6000" b="1" dirty="0"/>
          </a:p>
        </p:txBody>
      </p:sp>
    </p:spTree>
    <p:extLst>
      <p:ext uri="{BB962C8B-B14F-4D97-AF65-F5344CB8AC3E}">
        <p14:creationId xmlns:p14="http://schemas.microsoft.com/office/powerpoint/2010/main" val="3727409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schemeClr val="bg1"/>
                </a:solidFill>
                <a:latin typeface="Soberana Titular" pitchFamily="50" charset="0"/>
              </a:rPr>
              <a:t>Instituto Tecnológico de Tláhuac II</a:t>
            </a:r>
            <a:endParaRPr lang="es-MX" sz="1400" dirty="0">
              <a:solidFill>
                <a:schemeClr val="bg1"/>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schemeClr val="tx1"/>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119063" lvl="0" indent="0" algn="r" defTabSz="914400" rtl="0" eaLnBrk="1" fontAlgn="base" latinLnBrk="0" hangingPunct="1">
              <a:lnSpc>
                <a:spcPct val="100000"/>
              </a:lnSpc>
              <a:spcBef>
                <a:spcPct val="0"/>
              </a:spcBef>
              <a:spcAft>
                <a:spcPts val="1000"/>
              </a:spcAft>
              <a:buClrTx/>
              <a:buSzTx/>
              <a:buFontTx/>
              <a:buNone/>
              <a:tabLst/>
            </a:pPr>
            <a:r>
              <a:rPr kumimoji="0" lang="es-MX" sz="2000" b="1" i="0" u="none" strike="noStrike" cap="none" normalizeH="0" baseline="0" dirty="0" smtClean="0">
                <a:ln>
                  <a:noFill/>
                </a:ln>
                <a:solidFill>
                  <a:srgbClr val="737373"/>
                </a:solidFill>
                <a:effectLst/>
                <a:latin typeface="Soberana Sans Light" pitchFamily="50" charset="0"/>
                <a:cs typeface="Arial" pitchFamily="34" charset="0"/>
              </a:rPr>
              <a:t>TECNOLÓGICO NACIONAL DE MÉXICO</a:t>
            </a:r>
          </a:p>
          <a:p>
            <a:pPr marL="0" marR="119063" lvl="0" indent="0" algn="r" defTabSz="914400" rtl="0" eaLnBrk="1" fontAlgn="base" latinLnBrk="0" hangingPunct="1">
              <a:lnSpc>
                <a:spcPct val="100000"/>
              </a:lnSpc>
              <a:spcBef>
                <a:spcPct val="0"/>
              </a:spcBef>
              <a:spcAft>
                <a:spcPts val="1000"/>
              </a:spcAft>
              <a:buClrTx/>
              <a:buSzTx/>
              <a:buFontTx/>
              <a:buNone/>
              <a:tabLst/>
            </a:pPr>
            <a:endParaRPr kumimoji="0" lang="es-MX" sz="2000" b="0" i="0" u="none" strike="noStrike" cap="none" normalizeH="0" baseline="0" dirty="0" smtClean="0">
              <a:ln>
                <a:noFill/>
              </a:ln>
              <a:solidFill>
                <a:srgbClr val="808080"/>
              </a:solidFill>
              <a:effectLst/>
              <a:latin typeface="Adobe Caslon Pro" charset="0"/>
              <a:cs typeface="Arial" pitchFamily="34" charset="0"/>
            </a:endParaRPr>
          </a:p>
          <a:p>
            <a:pPr marL="0" marR="0" lvl="0" indent="0" algn="r" defTabSz="914400" rtl="0" eaLnBrk="1" fontAlgn="base" latinLnBrk="0" hangingPunct="1">
              <a:lnSpc>
                <a:spcPct val="100000"/>
              </a:lnSpc>
              <a:spcBef>
                <a:spcPct val="0"/>
              </a:spcBef>
              <a:spcAft>
                <a:spcPts val="1000"/>
              </a:spcAft>
              <a:buClrTx/>
              <a:buSzTx/>
              <a:buFontTx/>
              <a:buNone/>
              <a:tabLst/>
            </a:pPr>
            <a:endParaRPr kumimoji="0" lang="es-MX" sz="2000" b="0" i="0" u="none" strike="noStrike" cap="none" normalizeH="0" baseline="0" dirty="0" smtClean="0">
              <a:ln>
                <a:noFill/>
              </a:ln>
              <a:solidFill>
                <a:schemeClr val="tx1"/>
              </a:solidFill>
              <a:effectLst/>
              <a:latin typeface="EurekaSans-Light"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t>Para más información</a:t>
            </a:r>
            <a:r>
              <a:rPr lang="es-MX" sz="1600" dirty="0"/>
              <a:t> </a:t>
            </a:r>
            <a:r>
              <a:rPr lang="es-MX" sz="1600" dirty="0" smtClean="0"/>
              <a:t>en la División de estudios profesionales:división_estudios@ittlahuac2.edu.mx</a:t>
            </a:r>
            <a:endParaRPr lang="es-MX" sz="1600" dirty="0"/>
          </a:p>
        </p:txBody>
      </p:sp>
      <p:sp>
        <p:nvSpPr>
          <p:cNvPr id="12" name="Rectángulo 11"/>
          <p:cNvSpPr/>
          <p:nvPr/>
        </p:nvSpPr>
        <p:spPr>
          <a:xfrm>
            <a:off x="371263" y="1412776"/>
            <a:ext cx="5136841" cy="3158557"/>
          </a:xfrm>
          <a:prstGeom prst="rect">
            <a:avLst/>
          </a:prstGeom>
        </p:spPr>
        <p:txBody>
          <a:bodyPr wrap="square">
            <a:spAutoFit/>
          </a:bodyPr>
          <a:lstStyle/>
          <a:p>
            <a:pPr algn="just">
              <a:lnSpc>
                <a:spcPct val="107000"/>
              </a:lnSpc>
              <a:spcAft>
                <a:spcPts val="800"/>
              </a:spcAft>
            </a:pPr>
            <a:r>
              <a:rPr lang="es-MX" b="1" dirty="0">
                <a:solidFill>
                  <a:srgbClr val="0070C0"/>
                </a:solidFill>
                <a:latin typeface="Soberana Sans" panose="02000000000000000000" pitchFamily="50" charset="0"/>
                <a:ea typeface="Calibri" panose="020F0502020204030204" pitchFamily="34" charset="0"/>
                <a:cs typeface="Times New Roman" panose="02020603050405020304" pitchFamily="18" charset="0"/>
              </a:rPr>
              <a:t>¿QUE SON LAS RESIDENCIAS PROFESIONALES?</a:t>
            </a:r>
            <a:endParaRPr lang="es-MX"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a:p>
            <a:pPr algn="just">
              <a:lnSpc>
                <a:spcPct val="107000"/>
              </a:lnSpc>
              <a:spcAft>
                <a:spcPts val="800"/>
              </a:spcAft>
            </a:pPr>
            <a:r>
              <a:rPr lang="es-MX" dirty="0">
                <a:latin typeface="Soberana Sans" panose="02000000000000000000" pitchFamily="50" charset="0"/>
                <a:ea typeface="Calibri" panose="020F0502020204030204" pitchFamily="34" charset="0"/>
                <a:cs typeface="Times New Roman" panose="02020603050405020304" pitchFamily="18" charset="0"/>
              </a:rPr>
              <a:t>La Residencia Profesional es una estrategia educativa de carácter curricular, que permite al estudiante emprender un proyecto teórico-práctico, analítico, reflexivo, crítico y profesional; con el propósito de resolver un problema específico de la realidad social y productiva, para fortalecer y aplicar sus competencias profesionales.</a:t>
            </a:r>
            <a:endParaRPr lang="es-MX" dirty="0">
              <a:effectLst/>
              <a:latin typeface="Soberana Sans" panose="02000000000000000000" pitchFamily="50" charset="0"/>
              <a:ea typeface="Calibri" panose="020F0502020204030204" pitchFamily="34" charset="0"/>
              <a:cs typeface="Times New Roman" panose="02020603050405020304" pitchFamily="18" charset="0"/>
            </a:endParaRPr>
          </a:p>
        </p:txBody>
      </p:sp>
      <p:pic>
        <p:nvPicPr>
          <p:cNvPr id="2" name="Imagen 1"/>
          <p:cNvPicPr>
            <a:picLocks noChangeAspect="1"/>
          </p:cNvPicPr>
          <p:nvPr/>
        </p:nvPicPr>
        <p:blipFill>
          <a:blip r:embed="rId5"/>
          <a:stretch>
            <a:fillRect/>
          </a:stretch>
        </p:blipFill>
        <p:spPr>
          <a:xfrm>
            <a:off x="5640908" y="2186554"/>
            <a:ext cx="3225890" cy="1946385"/>
          </a:xfrm>
          <a:prstGeom prst="rect">
            <a:avLst/>
          </a:prstGeom>
        </p:spPr>
      </p:pic>
    </p:spTree>
    <p:extLst>
      <p:ext uri="{BB962C8B-B14F-4D97-AF65-F5344CB8AC3E}">
        <p14:creationId xmlns:p14="http://schemas.microsoft.com/office/powerpoint/2010/main" val="42542949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sp>
        <p:nvSpPr>
          <p:cNvPr id="12" name="Rectángulo 11"/>
          <p:cNvSpPr/>
          <p:nvPr/>
        </p:nvSpPr>
        <p:spPr>
          <a:xfrm>
            <a:off x="293903" y="1207589"/>
            <a:ext cx="6510345" cy="4665636"/>
          </a:xfrm>
          <a:prstGeom prst="rect">
            <a:avLst/>
          </a:prstGeom>
        </p:spPr>
        <p:txBody>
          <a:bodyPr wrap="square">
            <a:spAutoFit/>
          </a:bodyPr>
          <a:lstStyle/>
          <a:p>
            <a:pPr algn="just">
              <a:lnSpc>
                <a:spcPct val="107000"/>
              </a:lnSpc>
              <a:spcAft>
                <a:spcPts val="800"/>
              </a:spcAft>
            </a:pPr>
            <a:r>
              <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rPr>
              <a:t>OBJETIVOS DE LA RESIDENCIA</a:t>
            </a:r>
          </a:p>
          <a:p>
            <a:pPr algn="just"/>
            <a:r>
              <a:rPr lang="es-MX" b="1" dirty="0"/>
              <a:t> </a:t>
            </a:r>
            <a:r>
              <a:rPr lang="es-MX" b="1" dirty="0" smtClean="0">
                <a:latin typeface="Soberana Sans" panose="02000000000000000000" pitchFamily="50" charset="0"/>
              </a:rPr>
              <a:t>Objetivo </a:t>
            </a:r>
            <a:r>
              <a:rPr lang="es-MX" b="1" dirty="0">
                <a:latin typeface="Soberana Sans" panose="02000000000000000000" pitchFamily="50" charset="0"/>
              </a:rPr>
              <a:t>General</a:t>
            </a:r>
          </a:p>
          <a:p>
            <a:pPr algn="just"/>
            <a:r>
              <a:rPr lang="es-MX" dirty="0">
                <a:latin typeface="Soberana Sans" panose="02000000000000000000" pitchFamily="50" charset="0"/>
              </a:rPr>
              <a:t>Propiciar en los estudiantes la aplicación en el ámbito laboral, de los conocimientos adquiridos durante su formación profesional dentro de las aulas.</a:t>
            </a:r>
          </a:p>
          <a:p>
            <a:pPr algn="just"/>
            <a:r>
              <a:rPr lang="es-MX" dirty="0">
                <a:latin typeface="Soberana Sans" panose="02000000000000000000" pitchFamily="50" charset="0"/>
              </a:rPr>
              <a:t> </a:t>
            </a:r>
          </a:p>
          <a:p>
            <a:pPr algn="just"/>
            <a:r>
              <a:rPr lang="es-MX" b="1" dirty="0" smtClean="0">
                <a:latin typeface="Soberana Sans" panose="02000000000000000000" pitchFamily="50" charset="0"/>
              </a:rPr>
              <a:t>Objetivos  Específicos</a:t>
            </a:r>
            <a:endParaRPr lang="es-MX" b="1" dirty="0">
              <a:latin typeface="Soberana Sans" panose="02000000000000000000" pitchFamily="50" charset="0"/>
            </a:endParaRPr>
          </a:p>
          <a:p>
            <a:pPr marL="285750" indent="-285750" algn="just">
              <a:buFont typeface="Arial" panose="020B0604020202020204" pitchFamily="34" charset="0"/>
              <a:buChar char="•"/>
            </a:pPr>
            <a:r>
              <a:rPr lang="es-MX" dirty="0">
                <a:latin typeface="Soberana Sans" panose="02000000000000000000" pitchFamily="50" charset="0"/>
              </a:rPr>
              <a:t>Favorecer la participación directa de los alumnos en el sector productivo y/o de servicios de la región.</a:t>
            </a:r>
          </a:p>
          <a:p>
            <a:pPr marL="285750" indent="-285750" algn="just">
              <a:buFont typeface="Arial" panose="020B0604020202020204" pitchFamily="34" charset="0"/>
              <a:buChar char="•"/>
            </a:pPr>
            <a:r>
              <a:rPr lang="es-MX" dirty="0">
                <a:latin typeface="Soberana Sans" panose="02000000000000000000" pitchFamily="50" charset="0"/>
              </a:rPr>
              <a:t>Propiciar la participación de los alumnos en la toma de decisiones en situaciones reales.</a:t>
            </a:r>
          </a:p>
          <a:p>
            <a:pPr marL="285750" indent="-285750" algn="just">
              <a:buFont typeface="Arial" panose="020B0604020202020204" pitchFamily="34" charset="0"/>
              <a:buChar char="•"/>
            </a:pPr>
            <a:r>
              <a:rPr lang="es-MX" dirty="0">
                <a:latin typeface="Soberana Sans" panose="02000000000000000000" pitchFamily="50" charset="0"/>
              </a:rPr>
              <a:t>Promover la interacción de los alumnos con profesionales activos en el área de su formación.</a:t>
            </a:r>
          </a:p>
          <a:p>
            <a:pPr marL="285750" indent="-285750" algn="just">
              <a:buFont typeface="Arial" panose="020B0604020202020204" pitchFamily="34" charset="0"/>
              <a:buChar char="•"/>
            </a:pPr>
            <a:r>
              <a:rPr lang="es-MX" dirty="0">
                <a:latin typeface="Soberana Sans" panose="02000000000000000000" pitchFamily="50" charset="0"/>
              </a:rPr>
              <a:t>Proporcionar una formación </a:t>
            </a:r>
            <a:r>
              <a:rPr lang="es-MX" dirty="0" smtClean="0">
                <a:latin typeface="Soberana Sans" panose="02000000000000000000" pitchFamily="50" charset="0"/>
              </a:rPr>
              <a:t>autodidacta </a:t>
            </a:r>
            <a:r>
              <a:rPr lang="es-MX" dirty="0">
                <a:latin typeface="Soberana Sans" panose="02000000000000000000" pitchFamily="50" charset="0"/>
              </a:rPr>
              <a:t>y la aplicación de sus conocimientos y soluciones a problemas reales.</a:t>
            </a:r>
          </a:p>
          <a:p>
            <a:pPr algn="just">
              <a:lnSpc>
                <a:spcPct val="107000"/>
              </a:lnSpc>
              <a:spcAft>
                <a:spcPts val="800"/>
              </a:spcAft>
            </a:pPr>
            <a:endParaRPr lang="es-MX"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a:blip r:embed="rId5"/>
          <a:stretch>
            <a:fillRect/>
          </a:stretch>
        </p:blipFill>
        <p:spPr>
          <a:xfrm>
            <a:off x="6964060" y="2373955"/>
            <a:ext cx="2143125" cy="2143125"/>
          </a:xfrm>
          <a:prstGeom prst="rect">
            <a:avLst/>
          </a:prstGeom>
        </p:spPr>
      </p:pic>
    </p:spTree>
    <p:extLst>
      <p:ext uri="{BB962C8B-B14F-4D97-AF65-F5344CB8AC3E}">
        <p14:creationId xmlns:p14="http://schemas.microsoft.com/office/powerpoint/2010/main" val="1290674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sp>
        <p:nvSpPr>
          <p:cNvPr id="12" name="Rectángulo 11"/>
          <p:cNvSpPr/>
          <p:nvPr/>
        </p:nvSpPr>
        <p:spPr>
          <a:xfrm>
            <a:off x="293903" y="1207589"/>
            <a:ext cx="8742593" cy="2552237"/>
          </a:xfrm>
          <a:prstGeom prst="rect">
            <a:avLst/>
          </a:prstGeom>
        </p:spPr>
        <p:txBody>
          <a:bodyPr wrap="square">
            <a:spAutoFit/>
          </a:bodyPr>
          <a:lstStyle/>
          <a:p>
            <a:pPr algn="ctr">
              <a:lnSpc>
                <a:spcPct val="107000"/>
              </a:lnSpc>
              <a:spcAft>
                <a:spcPts val="800"/>
              </a:spcAft>
            </a:pPr>
            <a:r>
              <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rPr>
              <a:t>POLITÍCAS DE OPERACIÓN</a:t>
            </a:r>
          </a:p>
          <a:p>
            <a:endParaRPr lang="es-MX" dirty="0" smtClean="0">
              <a:latin typeface="Soberana Sans" panose="02000000000000000000" pitchFamily="50" charset="0"/>
            </a:endParaRPr>
          </a:p>
          <a:p>
            <a:pPr algn="just"/>
            <a:r>
              <a:rPr lang="es-MX" dirty="0" smtClean="0">
                <a:latin typeface="Soberana Sans" panose="02000000000000000000" pitchFamily="50" charset="0"/>
              </a:rPr>
              <a:t>El </a:t>
            </a:r>
            <a:r>
              <a:rPr lang="es-MX" b="1" dirty="0">
                <a:latin typeface="Soberana Sans" panose="02000000000000000000" pitchFamily="50" charset="0"/>
              </a:rPr>
              <a:t>valor curricular </a:t>
            </a:r>
            <a:r>
              <a:rPr lang="es-MX" dirty="0">
                <a:latin typeface="Soberana Sans" panose="02000000000000000000" pitchFamily="50" charset="0"/>
              </a:rPr>
              <a:t>para la residencia profesional es de </a:t>
            </a:r>
            <a:r>
              <a:rPr lang="es-MX" b="1" dirty="0">
                <a:latin typeface="Soberana Sans" panose="02000000000000000000" pitchFamily="50" charset="0"/>
              </a:rPr>
              <a:t>10 créditos</a:t>
            </a:r>
            <a:r>
              <a:rPr lang="es-MX" dirty="0">
                <a:latin typeface="Soberana Sans" panose="02000000000000000000" pitchFamily="50" charset="0"/>
              </a:rPr>
              <a:t>, y </a:t>
            </a:r>
            <a:r>
              <a:rPr lang="es-MX" dirty="0" smtClean="0">
                <a:latin typeface="Soberana Sans" panose="02000000000000000000" pitchFamily="50" charset="0"/>
              </a:rPr>
              <a:t>su </a:t>
            </a:r>
            <a:r>
              <a:rPr lang="es-MX" b="1" dirty="0" smtClean="0">
                <a:latin typeface="Soberana Sans" panose="02000000000000000000" pitchFamily="50" charset="0"/>
              </a:rPr>
              <a:t>duración</a:t>
            </a:r>
            <a:r>
              <a:rPr lang="es-MX" dirty="0" smtClean="0">
                <a:latin typeface="Soberana Sans" panose="02000000000000000000" pitchFamily="50" charset="0"/>
              </a:rPr>
              <a:t> </a:t>
            </a:r>
            <a:r>
              <a:rPr lang="es-MX" dirty="0">
                <a:latin typeface="Soberana Sans" panose="02000000000000000000" pitchFamily="50" charset="0"/>
              </a:rPr>
              <a:t>queda determinada por un período de </a:t>
            </a:r>
            <a:r>
              <a:rPr lang="es-MX" b="1" dirty="0">
                <a:latin typeface="Soberana Sans" panose="02000000000000000000" pitchFamily="50" charset="0"/>
              </a:rPr>
              <a:t>4 meses como </a:t>
            </a:r>
            <a:r>
              <a:rPr lang="es-MX" b="1" dirty="0" smtClean="0">
                <a:latin typeface="Soberana Sans" panose="02000000000000000000" pitchFamily="50" charset="0"/>
              </a:rPr>
              <a:t>tiempo mínimo </a:t>
            </a:r>
            <a:r>
              <a:rPr lang="es-MX" b="1" dirty="0">
                <a:latin typeface="Soberana Sans" panose="02000000000000000000" pitchFamily="50" charset="0"/>
              </a:rPr>
              <a:t>y 6 meses como tiempo </a:t>
            </a:r>
            <a:r>
              <a:rPr lang="es-MX" b="1" dirty="0" smtClean="0">
                <a:latin typeface="Soberana Sans" panose="02000000000000000000" pitchFamily="50" charset="0"/>
              </a:rPr>
              <a:t> máximo</a:t>
            </a:r>
            <a:r>
              <a:rPr lang="es-MX" b="1" dirty="0">
                <a:latin typeface="Soberana Sans" panose="02000000000000000000" pitchFamily="50" charset="0"/>
              </a:rPr>
              <a:t>, </a:t>
            </a:r>
            <a:r>
              <a:rPr lang="es-MX" dirty="0">
                <a:latin typeface="Soberana Sans" panose="02000000000000000000" pitchFamily="50" charset="0"/>
              </a:rPr>
              <a:t>debiendo acumularse </a:t>
            </a:r>
            <a:r>
              <a:rPr lang="es-MX" dirty="0" smtClean="0">
                <a:latin typeface="Soberana Sans" panose="02000000000000000000" pitchFamily="50" charset="0"/>
              </a:rPr>
              <a:t>un mínimo </a:t>
            </a:r>
            <a:r>
              <a:rPr lang="es-MX" dirty="0">
                <a:latin typeface="Soberana Sans" panose="02000000000000000000" pitchFamily="50" charset="0"/>
              </a:rPr>
              <a:t>de </a:t>
            </a:r>
            <a:r>
              <a:rPr lang="es-MX" b="1" dirty="0">
                <a:latin typeface="Soberana Sans" panose="02000000000000000000" pitchFamily="50" charset="0"/>
              </a:rPr>
              <a:t>500 horas.</a:t>
            </a:r>
            <a:endParaRPr lang="es-MX" b="1"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a:p>
            <a:pPr algn="ctr">
              <a:lnSpc>
                <a:spcPct val="107000"/>
              </a:lnSpc>
              <a:spcAft>
                <a:spcPts val="800"/>
              </a:spcAft>
            </a:pPr>
            <a:endPar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a:p>
            <a:pPr algn="just"/>
            <a:r>
              <a:rPr lang="es-MX" b="1" dirty="0"/>
              <a:t> </a:t>
            </a:r>
            <a:endParaRPr lang="es-MX"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a:blip r:embed="rId5"/>
          <a:stretch>
            <a:fillRect/>
          </a:stretch>
        </p:blipFill>
        <p:spPr>
          <a:xfrm>
            <a:off x="4027199" y="3207425"/>
            <a:ext cx="1762125" cy="2600325"/>
          </a:xfrm>
          <a:prstGeom prst="rect">
            <a:avLst/>
          </a:prstGeom>
        </p:spPr>
      </p:pic>
    </p:spTree>
    <p:extLst>
      <p:ext uri="{BB962C8B-B14F-4D97-AF65-F5344CB8AC3E}">
        <p14:creationId xmlns:p14="http://schemas.microsoft.com/office/powerpoint/2010/main" val="2662879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sp>
        <p:nvSpPr>
          <p:cNvPr id="12" name="Rectángulo 11"/>
          <p:cNvSpPr/>
          <p:nvPr/>
        </p:nvSpPr>
        <p:spPr>
          <a:xfrm>
            <a:off x="268412" y="945975"/>
            <a:ext cx="8742593" cy="1444242"/>
          </a:xfrm>
          <a:prstGeom prst="rect">
            <a:avLst/>
          </a:prstGeom>
        </p:spPr>
        <p:txBody>
          <a:bodyPr wrap="square">
            <a:spAutoFit/>
          </a:bodyPr>
          <a:lstStyle/>
          <a:p>
            <a:pPr algn="ctr">
              <a:lnSpc>
                <a:spcPct val="107000"/>
              </a:lnSpc>
              <a:spcAft>
                <a:spcPts val="800"/>
              </a:spcAft>
            </a:pPr>
            <a:r>
              <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rPr>
              <a:t>POLITÍCAS DE OPERACIÓN</a:t>
            </a:r>
          </a:p>
          <a:p>
            <a:endParaRPr lang="es-MX" dirty="0" smtClean="0">
              <a:solidFill>
                <a:prstClr val="black"/>
              </a:solidFill>
              <a:latin typeface="Soberana Sans" panose="02000000000000000000" pitchFamily="50" charset="0"/>
            </a:endParaRPr>
          </a:p>
          <a:p>
            <a:pPr algn="ctr">
              <a:lnSpc>
                <a:spcPct val="107000"/>
              </a:lnSpc>
              <a:spcAft>
                <a:spcPts val="800"/>
              </a:spcAft>
            </a:pPr>
            <a:endPar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a:p>
            <a:pPr algn="just"/>
            <a:r>
              <a:rPr lang="es-MX" b="1" dirty="0">
                <a:solidFill>
                  <a:prstClr val="black"/>
                </a:solidFill>
              </a:rPr>
              <a:t> </a:t>
            </a:r>
            <a:endParaRPr lang="es-MX"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p:txBody>
      </p:sp>
      <p:sp>
        <p:nvSpPr>
          <p:cNvPr id="11" name="Rectángulo 10"/>
          <p:cNvSpPr/>
          <p:nvPr/>
        </p:nvSpPr>
        <p:spPr>
          <a:xfrm>
            <a:off x="107504" y="1476562"/>
            <a:ext cx="8770506" cy="3785652"/>
          </a:xfrm>
          <a:prstGeom prst="rect">
            <a:avLst/>
          </a:prstGeom>
        </p:spPr>
        <p:txBody>
          <a:bodyPr wrap="square">
            <a:spAutoFit/>
          </a:bodyPr>
          <a:lstStyle/>
          <a:p>
            <a:pPr algn="just"/>
            <a:r>
              <a:rPr lang="es-MX" sz="1600" dirty="0">
                <a:latin typeface="Soberana Sans" panose="02000000000000000000" pitchFamily="50" charset="0"/>
              </a:rPr>
              <a:t>Para poder ser ejecutados los proyectos de </a:t>
            </a:r>
            <a:r>
              <a:rPr lang="es-MX" sz="1600" dirty="0" smtClean="0">
                <a:latin typeface="Soberana Sans" panose="02000000000000000000" pitchFamily="50" charset="0"/>
              </a:rPr>
              <a:t>Residencias </a:t>
            </a:r>
            <a:r>
              <a:rPr lang="es-MX" sz="1600" dirty="0">
                <a:latin typeface="Soberana Sans" panose="02000000000000000000" pitchFamily="50" charset="0"/>
              </a:rPr>
              <a:t>P</a:t>
            </a:r>
            <a:r>
              <a:rPr lang="es-MX" sz="1600" dirty="0" smtClean="0">
                <a:latin typeface="Soberana Sans" panose="02000000000000000000" pitchFamily="50" charset="0"/>
              </a:rPr>
              <a:t>rofesionales </a:t>
            </a:r>
            <a:r>
              <a:rPr lang="es-MX" sz="1600" dirty="0">
                <a:latin typeface="Soberana Sans" panose="02000000000000000000" pitchFamily="50" charset="0"/>
              </a:rPr>
              <a:t>se requerirá de la autorización del Jefe del Departamento Académico, quien asignará al asesor interno. </a:t>
            </a:r>
            <a:endParaRPr lang="es-MX" sz="1600" dirty="0" smtClean="0">
              <a:latin typeface="Soberana Sans" panose="02000000000000000000" pitchFamily="50" charset="0"/>
            </a:endParaRPr>
          </a:p>
          <a:p>
            <a:pPr algn="just"/>
            <a:endParaRPr lang="es-MX" sz="1600" dirty="0">
              <a:latin typeface="Soberana Sans" panose="02000000000000000000" pitchFamily="50" charset="0"/>
            </a:endParaRPr>
          </a:p>
          <a:p>
            <a:pPr algn="just"/>
            <a:r>
              <a:rPr lang="es-MX" sz="1600" dirty="0" smtClean="0">
                <a:latin typeface="Soberana Sans" panose="02000000000000000000" pitchFamily="50" charset="0"/>
              </a:rPr>
              <a:t>Las </a:t>
            </a:r>
            <a:r>
              <a:rPr lang="es-MX" sz="1600" dirty="0">
                <a:latin typeface="Soberana Sans" panose="02000000000000000000" pitchFamily="50" charset="0"/>
              </a:rPr>
              <a:t>R</a:t>
            </a:r>
            <a:r>
              <a:rPr lang="es-MX" sz="1600" dirty="0" smtClean="0">
                <a:latin typeface="Soberana Sans" panose="02000000000000000000" pitchFamily="50" charset="0"/>
              </a:rPr>
              <a:t>esidencias </a:t>
            </a:r>
            <a:r>
              <a:rPr lang="es-MX" sz="1600" dirty="0">
                <a:latin typeface="Soberana Sans" panose="02000000000000000000" pitchFamily="50" charset="0"/>
              </a:rPr>
              <a:t>P</a:t>
            </a:r>
            <a:r>
              <a:rPr lang="es-MX" sz="1600" dirty="0" smtClean="0">
                <a:latin typeface="Soberana Sans" panose="02000000000000000000" pitchFamily="50" charset="0"/>
              </a:rPr>
              <a:t>rofesionales </a:t>
            </a:r>
            <a:r>
              <a:rPr lang="es-MX" sz="1600" dirty="0">
                <a:latin typeface="Soberana Sans" panose="02000000000000000000" pitchFamily="50" charset="0"/>
              </a:rPr>
              <a:t>se podrán acreditar mediante la realización de proyectos internos o externos con carácter local, regional, nacional o internacional, en cualquiera de los siguientes ámbitos: </a:t>
            </a:r>
            <a:endParaRPr lang="es-MX" sz="1600" dirty="0" smtClean="0">
              <a:latin typeface="Soberana Sans" panose="02000000000000000000" pitchFamily="50" charset="0"/>
            </a:endParaRPr>
          </a:p>
          <a:p>
            <a:pPr marL="285750" indent="-285750" algn="just">
              <a:buFont typeface="Arial" panose="020B0604020202020204" pitchFamily="34" charset="0"/>
              <a:buChar char="•"/>
            </a:pPr>
            <a:r>
              <a:rPr lang="es-MX" sz="1600" dirty="0" smtClean="0">
                <a:latin typeface="Soberana Sans" panose="02000000000000000000" pitchFamily="50" charset="0"/>
              </a:rPr>
              <a:t> </a:t>
            </a:r>
            <a:r>
              <a:rPr lang="es-MX" sz="1600" dirty="0">
                <a:latin typeface="Soberana Sans" panose="02000000000000000000" pitchFamily="50" charset="0"/>
              </a:rPr>
              <a:t>Sectores social y productivo</a:t>
            </a:r>
            <a:r>
              <a:rPr lang="es-MX" sz="1600" dirty="0" smtClean="0">
                <a:latin typeface="Soberana Sans" panose="02000000000000000000" pitchFamily="50" charset="0"/>
              </a:rPr>
              <a:t>.</a:t>
            </a:r>
          </a:p>
          <a:p>
            <a:pPr marL="285750" indent="-285750" algn="just">
              <a:buFont typeface="Arial" panose="020B0604020202020204" pitchFamily="34" charset="0"/>
              <a:buChar char="•"/>
            </a:pPr>
            <a:r>
              <a:rPr lang="es-MX" sz="1600" dirty="0" smtClean="0">
                <a:latin typeface="Soberana Sans" panose="02000000000000000000" pitchFamily="50" charset="0"/>
              </a:rPr>
              <a:t>  </a:t>
            </a:r>
            <a:r>
              <a:rPr lang="es-MX" sz="1600" dirty="0">
                <a:latin typeface="Soberana Sans" panose="02000000000000000000" pitchFamily="50" charset="0"/>
              </a:rPr>
              <a:t>Desarrollo tecnológico empresarial. </a:t>
            </a:r>
            <a:endParaRPr lang="es-MX" sz="1600" dirty="0" smtClean="0">
              <a:latin typeface="Soberana Sans" panose="02000000000000000000" pitchFamily="50" charset="0"/>
            </a:endParaRPr>
          </a:p>
          <a:p>
            <a:pPr marL="285750" indent="-285750" algn="just">
              <a:buFont typeface="Arial" panose="020B0604020202020204" pitchFamily="34" charset="0"/>
              <a:buChar char="•"/>
            </a:pPr>
            <a:r>
              <a:rPr lang="es-MX" sz="1600" dirty="0" smtClean="0">
                <a:latin typeface="Soberana Sans" panose="02000000000000000000" pitchFamily="50" charset="0"/>
              </a:rPr>
              <a:t> </a:t>
            </a:r>
            <a:r>
              <a:rPr lang="es-MX" sz="1600" dirty="0">
                <a:latin typeface="Soberana Sans" panose="02000000000000000000" pitchFamily="50" charset="0"/>
              </a:rPr>
              <a:t>Investigación y desarrollo</a:t>
            </a:r>
            <a:r>
              <a:rPr lang="es-MX" sz="1600" dirty="0" smtClean="0">
                <a:latin typeface="Soberana Sans" panose="02000000000000000000" pitchFamily="50" charset="0"/>
              </a:rPr>
              <a:t>.</a:t>
            </a:r>
          </a:p>
          <a:p>
            <a:pPr marL="285750" indent="-285750" algn="just">
              <a:buFont typeface="Arial" panose="020B0604020202020204" pitchFamily="34" charset="0"/>
              <a:buChar char="•"/>
            </a:pPr>
            <a:r>
              <a:rPr lang="es-MX" sz="1600" dirty="0" smtClean="0">
                <a:latin typeface="Soberana Sans" panose="02000000000000000000" pitchFamily="50" charset="0"/>
              </a:rPr>
              <a:t>  </a:t>
            </a:r>
            <a:r>
              <a:rPr lang="es-MX" sz="1600" dirty="0">
                <a:latin typeface="Soberana Sans" panose="02000000000000000000" pitchFamily="50" charset="0"/>
              </a:rPr>
              <a:t>Diseño y/o construcción de equipo</a:t>
            </a:r>
            <a:r>
              <a:rPr lang="es-MX" sz="1600" dirty="0" smtClean="0">
                <a:latin typeface="Soberana Sans" panose="02000000000000000000" pitchFamily="50" charset="0"/>
              </a:rPr>
              <a:t>.</a:t>
            </a:r>
          </a:p>
          <a:p>
            <a:pPr marL="285750" indent="-285750" algn="just">
              <a:buFont typeface="Arial" panose="020B0604020202020204" pitchFamily="34" charset="0"/>
              <a:buChar char="•"/>
            </a:pPr>
            <a:r>
              <a:rPr lang="es-MX" sz="1600" dirty="0" smtClean="0">
                <a:latin typeface="Soberana Sans" panose="02000000000000000000" pitchFamily="50" charset="0"/>
              </a:rPr>
              <a:t>  </a:t>
            </a:r>
            <a:r>
              <a:rPr lang="es-MX" sz="1600" dirty="0">
                <a:latin typeface="Soberana Sans" panose="02000000000000000000" pitchFamily="50" charset="0"/>
              </a:rPr>
              <a:t>Prestación de servicios profesionales</a:t>
            </a:r>
            <a:r>
              <a:rPr lang="es-MX" sz="1600" dirty="0" smtClean="0">
                <a:latin typeface="Soberana Sans" panose="02000000000000000000" pitchFamily="50" charset="0"/>
              </a:rPr>
              <a:t>.</a:t>
            </a:r>
          </a:p>
          <a:p>
            <a:pPr marL="285750" indent="-285750" algn="just">
              <a:buFont typeface="Arial" panose="020B0604020202020204" pitchFamily="34" charset="0"/>
              <a:buChar char="•"/>
            </a:pPr>
            <a:r>
              <a:rPr lang="es-MX" sz="1600" dirty="0" smtClean="0">
                <a:latin typeface="Soberana Sans" panose="02000000000000000000" pitchFamily="50" charset="0"/>
              </a:rPr>
              <a:t>  </a:t>
            </a:r>
            <a:r>
              <a:rPr lang="es-MX" sz="1600" dirty="0">
                <a:latin typeface="Soberana Sans" panose="02000000000000000000" pitchFamily="50" charset="0"/>
              </a:rPr>
              <a:t>Evento Nacional de Innovación Tecnológica participantes en las etapas regional y nacional</a:t>
            </a:r>
            <a:r>
              <a:rPr lang="es-MX" sz="1600" dirty="0" smtClean="0">
                <a:latin typeface="Soberana Sans" panose="02000000000000000000" pitchFamily="50" charset="0"/>
              </a:rPr>
              <a:t>.</a:t>
            </a:r>
          </a:p>
          <a:p>
            <a:pPr marL="285750" indent="-285750" algn="just">
              <a:buFont typeface="Arial" panose="020B0604020202020204" pitchFamily="34" charset="0"/>
              <a:buChar char="•"/>
            </a:pPr>
            <a:r>
              <a:rPr lang="es-MX" sz="1600" dirty="0" smtClean="0">
                <a:latin typeface="Soberana Sans" panose="02000000000000000000" pitchFamily="50" charset="0"/>
              </a:rPr>
              <a:t>  </a:t>
            </a:r>
            <a:r>
              <a:rPr lang="es-MX" sz="1600" dirty="0">
                <a:latin typeface="Soberana Sans" panose="02000000000000000000" pitchFamily="50" charset="0"/>
              </a:rPr>
              <a:t>Veranos científicos o de investigación, siempre y cuando la academia avale que el proyecto a desarrollar cumpla con la calidad y </a:t>
            </a:r>
            <a:r>
              <a:rPr lang="es-MX" sz="1600" dirty="0" smtClean="0">
                <a:latin typeface="Soberana Sans" panose="02000000000000000000" pitchFamily="50" charset="0"/>
              </a:rPr>
              <a:t>requisito.</a:t>
            </a:r>
          </a:p>
        </p:txBody>
      </p:sp>
    </p:spTree>
    <p:extLst>
      <p:ext uri="{BB962C8B-B14F-4D97-AF65-F5344CB8AC3E}">
        <p14:creationId xmlns:p14="http://schemas.microsoft.com/office/powerpoint/2010/main" val="34823398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sp>
        <p:nvSpPr>
          <p:cNvPr id="12" name="Rectángulo 11"/>
          <p:cNvSpPr/>
          <p:nvPr/>
        </p:nvSpPr>
        <p:spPr>
          <a:xfrm>
            <a:off x="176814" y="1084041"/>
            <a:ext cx="5307401" cy="6191695"/>
          </a:xfrm>
          <a:prstGeom prst="rect">
            <a:avLst/>
          </a:prstGeom>
        </p:spPr>
        <p:txBody>
          <a:bodyPr wrap="square">
            <a:spAutoFit/>
          </a:bodyPr>
          <a:lstStyle/>
          <a:p>
            <a:pPr algn="ctr">
              <a:lnSpc>
                <a:spcPct val="107000"/>
              </a:lnSpc>
              <a:spcAft>
                <a:spcPts val="800"/>
              </a:spcAft>
            </a:pPr>
            <a:r>
              <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rPr>
              <a:t>POLITÍCAS DE OPERACIÓN</a:t>
            </a:r>
          </a:p>
          <a:p>
            <a:pPr algn="just"/>
            <a:endParaRPr lang="es-MX" dirty="0" smtClean="0">
              <a:solidFill>
                <a:prstClr val="black"/>
              </a:solidFill>
              <a:latin typeface="Soberana Sans" panose="02000000000000000000" pitchFamily="50" charset="0"/>
            </a:endParaRPr>
          </a:p>
          <a:p>
            <a:pPr algn="just">
              <a:lnSpc>
                <a:spcPct val="107000"/>
              </a:lnSpc>
              <a:spcAft>
                <a:spcPts val="800"/>
              </a:spcAft>
            </a:pPr>
            <a:r>
              <a:rPr lang="es-MX" dirty="0"/>
              <a:t> </a:t>
            </a:r>
            <a:r>
              <a:rPr lang="es-MX" sz="1600" dirty="0">
                <a:latin typeface="Soberana Sans" panose="02000000000000000000" pitchFamily="50" charset="0"/>
              </a:rPr>
              <a:t>Esta clasificación no es limitativa, y corresponde al Departamento Académico, así como a las academias la autorización de proyectos. El número exacto de participantes requerido en cada proyecto, así como su perfil idóneo, lo determinará oficialmente el Jefe de Departamento Académico, con el apoyo de la academia correspondiente. </a:t>
            </a:r>
            <a:endParaRPr lang="es-MX" sz="1600" dirty="0" smtClean="0">
              <a:latin typeface="Soberana Sans" panose="02000000000000000000" pitchFamily="50" charset="0"/>
            </a:endParaRPr>
          </a:p>
          <a:p>
            <a:pPr marL="285750" indent="-285750" algn="just">
              <a:buFont typeface="Arial" panose="020B0604020202020204" pitchFamily="34" charset="0"/>
              <a:buChar char="•"/>
            </a:pPr>
            <a:r>
              <a:rPr lang="es-MX" sz="1600" dirty="0">
                <a:latin typeface="Soberana Sans" panose="02000000000000000000" pitchFamily="50" charset="0"/>
              </a:rPr>
              <a:t>La oportunidad de asignación de proyecto de residencia profesional se </a:t>
            </a:r>
            <a:r>
              <a:rPr lang="es-MX" sz="1600" b="1" dirty="0" smtClean="0">
                <a:latin typeface="Soberana Sans" panose="02000000000000000000" pitchFamily="50" charset="0"/>
              </a:rPr>
              <a:t>cursará </a:t>
            </a:r>
            <a:r>
              <a:rPr lang="es-MX" sz="1600" b="1" dirty="0">
                <a:latin typeface="Soberana Sans" panose="02000000000000000000" pitchFamily="50" charset="0"/>
              </a:rPr>
              <a:t>una sola vez.</a:t>
            </a:r>
          </a:p>
          <a:p>
            <a:pPr algn="just"/>
            <a:endParaRPr lang="es-MX" sz="1600" dirty="0">
              <a:latin typeface="Soberana Sans" panose="02000000000000000000" pitchFamily="50" charset="0"/>
            </a:endParaRPr>
          </a:p>
          <a:p>
            <a:pPr marL="285750" indent="-285750" algn="just">
              <a:buFont typeface="Arial" panose="020B0604020202020204" pitchFamily="34" charset="0"/>
              <a:buChar char="•"/>
            </a:pPr>
            <a:r>
              <a:rPr lang="es-MX" sz="1600" dirty="0">
                <a:latin typeface="Soberana Sans" panose="02000000000000000000" pitchFamily="50" charset="0"/>
              </a:rPr>
              <a:t>La realización del proyecto de residencia podrá </a:t>
            </a:r>
            <a:r>
              <a:rPr lang="es-MX" sz="1600" dirty="0" smtClean="0">
                <a:latin typeface="Soberana Sans" panose="02000000000000000000" pitchFamily="50" charset="0"/>
              </a:rPr>
              <a:t>ser </a:t>
            </a:r>
            <a:r>
              <a:rPr lang="es-MX" sz="1600" dirty="0">
                <a:latin typeface="Soberana Sans" panose="02000000000000000000" pitchFamily="50" charset="0"/>
              </a:rPr>
              <a:t>a través de las siguientes modalidades: </a:t>
            </a:r>
            <a:r>
              <a:rPr lang="es-MX" sz="1600" b="1" dirty="0">
                <a:latin typeface="Soberana Sans" panose="02000000000000000000" pitchFamily="50" charset="0"/>
              </a:rPr>
              <a:t>individual, grupal o multidisciplinaria, dependiendo de las características del propio proyecto y de los requerimientos de la empresa.</a:t>
            </a:r>
          </a:p>
          <a:p>
            <a:pPr algn="just">
              <a:lnSpc>
                <a:spcPct val="107000"/>
              </a:lnSpc>
              <a:spcAft>
                <a:spcPts val="800"/>
              </a:spcAft>
            </a:pPr>
            <a:endParaRPr lang="es-MX" dirty="0" smtClean="0"/>
          </a:p>
          <a:p>
            <a:pPr algn="just">
              <a:lnSpc>
                <a:spcPct val="107000"/>
              </a:lnSpc>
              <a:spcAft>
                <a:spcPts val="800"/>
              </a:spcAft>
            </a:pPr>
            <a:endParaRPr lang="es-MX" dirty="0"/>
          </a:p>
          <a:p>
            <a:pPr algn="ctr">
              <a:lnSpc>
                <a:spcPct val="107000"/>
              </a:lnSpc>
              <a:spcAft>
                <a:spcPts val="800"/>
              </a:spcAft>
            </a:pPr>
            <a:endPar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a:p>
            <a:pPr algn="just"/>
            <a:r>
              <a:rPr lang="es-MX" b="1" dirty="0">
                <a:solidFill>
                  <a:prstClr val="black"/>
                </a:solidFill>
              </a:rPr>
              <a:t> </a:t>
            </a:r>
            <a:endParaRPr lang="es-MX"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p:txBody>
      </p:sp>
      <p:sp>
        <p:nvSpPr>
          <p:cNvPr id="11" name="Rectángulo 10"/>
          <p:cNvSpPr/>
          <p:nvPr/>
        </p:nvSpPr>
        <p:spPr>
          <a:xfrm>
            <a:off x="107504" y="1476562"/>
            <a:ext cx="8770506" cy="369332"/>
          </a:xfrm>
          <a:prstGeom prst="rect">
            <a:avLst/>
          </a:prstGeom>
        </p:spPr>
        <p:txBody>
          <a:bodyPr wrap="square">
            <a:spAutoFit/>
          </a:bodyPr>
          <a:lstStyle/>
          <a:p>
            <a:r>
              <a:rPr lang="es-MX" dirty="0" smtClean="0"/>
              <a:t>.</a:t>
            </a:r>
          </a:p>
        </p:txBody>
      </p:sp>
      <p:pic>
        <p:nvPicPr>
          <p:cNvPr id="2" name="Imagen 1"/>
          <p:cNvPicPr>
            <a:picLocks noChangeAspect="1"/>
          </p:cNvPicPr>
          <p:nvPr/>
        </p:nvPicPr>
        <p:blipFill>
          <a:blip r:embed="rId5"/>
          <a:stretch>
            <a:fillRect/>
          </a:stretch>
        </p:blipFill>
        <p:spPr>
          <a:xfrm>
            <a:off x="5876318" y="2378700"/>
            <a:ext cx="3001691" cy="2059649"/>
          </a:xfrm>
          <a:prstGeom prst="rect">
            <a:avLst/>
          </a:prstGeom>
        </p:spPr>
      </p:pic>
    </p:spTree>
    <p:extLst>
      <p:ext uri="{BB962C8B-B14F-4D97-AF65-F5344CB8AC3E}">
        <p14:creationId xmlns:p14="http://schemas.microsoft.com/office/powerpoint/2010/main" val="29446674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sp>
        <p:nvSpPr>
          <p:cNvPr id="12" name="Rectángulo 11"/>
          <p:cNvSpPr/>
          <p:nvPr/>
        </p:nvSpPr>
        <p:spPr>
          <a:xfrm>
            <a:off x="293903" y="1207589"/>
            <a:ext cx="8742593" cy="4923271"/>
          </a:xfrm>
          <a:prstGeom prst="rect">
            <a:avLst/>
          </a:prstGeom>
        </p:spPr>
        <p:txBody>
          <a:bodyPr wrap="square">
            <a:spAutoFit/>
          </a:bodyPr>
          <a:lstStyle/>
          <a:p>
            <a:endParaRPr lang="es-MX" dirty="0" smtClean="0">
              <a:latin typeface="Soberana Sans" panose="02000000000000000000" pitchFamily="50" charset="0"/>
            </a:endParaRPr>
          </a:p>
          <a:p>
            <a:pPr algn="ctr"/>
            <a:r>
              <a:rPr lang="es-MX" b="1" dirty="0" smtClean="0">
                <a:solidFill>
                  <a:srgbClr val="0070C0"/>
                </a:solidFill>
                <a:latin typeface="Soberana Sans" panose="02000000000000000000" pitchFamily="50" charset="0"/>
              </a:rPr>
              <a:t>REQUISITOS </a:t>
            </a:r>
          </a:p>
          <a:p>
            <a:endParaRPr lang="es-MX" dirty="0"/>
          </a:p>
          <a:p>
            <a:pPr marL="342900" indent="-342900">
              <a:buAutoNum type="alphaLcParenR"/>
            </a:pPr>
            <a:r>
              <a:rPr lang="es-MX" dirty="0" smtClean="0">
                <a:latin typeface="Soberana Sans" panose="02000000000000000000" pitchFamily="50" charset="0"/>
              </a:rPr>
              <a:t>Ser </a:t>
            </a:r>
            <a:r>
              <a:rPr lang="es-MX" dirty="0">
                <a:latin typeface="Soberana Sans" panose="02000000000000000000" pitchFamily="50" charset="0"/>
              </a:rPr>
              <a:t>alumno regular y estar inscrito en el ITT II.</a:t>
            </a:r>
          </a:p>
          <a:p>
            <a:pPr marL="342900" indent="-342900">
              <a:buAutoNum type="alphaLcParenR"/>
            </a:pPr>
            <a:r>
              <a:rPr lang="es-MX" dirty="0">
                <a:latin typeface="Soberana Sans" panose="02000000000000000000" pitchFamily="50" charset="0"/>
              </a:rPr>
              <a:t>Tener aprobado su tema de proyecto y contar con un profesor asesor, asignado por el departamento Académico correspondiente.</a:t>
            </a:r>
          </a:p>
          <a:p>
            <a:pPr marL="342900" indent="-342900">
              <a:buAutoNum type="alphaLcParenR"/>
            </a:pPr>
            <a:r>
              <a:rPr lang="es-MX" dirty="0">
                <a:latin typeface="Soberana Sans" panose="02000000000000000000" pitchFamily="50" charset="0"/>
              </a:rPr>
              <a:t>Tener </a:t>
            </a:r>
            <a:r>
              <a:rPr lang="es-MX" dirty="0" smtClean="0">
                <a:latin typeface="Soberana Sans" panose="02000000000000000000" pitchFamily="50" charset="0"/>
              </a:rPr>
              <a:t>acreditado </a:t>
            </a:r>
            <a:r>
              <a:rPr lang="es-MX" dirty="0">
                <a:latin typeface="Soberana Sans" panose="02000000000000000000" pitchFamily="50" charset="0"/>
              </a:rPr>
              <a:t>el servicio social.</a:t>
            </a:r>
          </a:p>
          <a:p>
            <a:pPr marL="342900" indent="-342900">
              <a:buAutoNum type="alphaLcParenR"/>
            </a:pPr>
            <a:r>
              <a:rPr lang="es-MX" dirty="0">
                <a:latin typeface="Soberana Sans" panose="02000000000000000000" pitchFamily="50" charset="0"/>
              </a:rPr>
              <a:t>Tener acreditadas las actividades complementarias.</a:t>
            </a:r>
          </a:p>
          <a:p>
            <a:pPr marL="342900" indent="-342900">
              <a:buAutoNum type="alphaLcParenR"/>
            </a:pPr>
            <a:r>
              <a:rPr lang="es-MX" dirty="0">
                <a:latin typeface="Soberana Sans" panose="02000000000000000000" pitchFamily="50" charset="0"/>
              </a:rPr>
              <a:t>Tener acreditado al menos el 80 % de créditos de su plan de estudios.</a:t>
            </a:r>
          </a:p>
          <a:p>
            <a:pPr marL="342900" indent="-342900">
              <a:buAutoNum type="alphaLcParenR"/>
            </a:pPr>
            <a:r>
              <a:rPr lang="es-MX" dirty="0">
                <a:latin typeface="Soberana Sans" panose="02000000000000000000" pitchFamily="50" charset="0"/>
              </a:rPr>
              <a:t>No contar con ninguna asignatura en condiciones de </a:t>
            </a:r>
            <a:r>
              <a:rPr lang="es-MX" b="1" dirty="0">
                <a:latin typeface="Soberana Sans" panose="02000000000000000000" pitchFamily="50" charset="0"/>
              </a:rPr>
              <a:t>“Curso Especial</a:t>
            </a:r>
            <a:r>
              <a:rPr lang="es-MX" b="1" dirty="0" smtClean="0">
                <a:latin typeface="Soberana Sans" panose="02000000000000000000" pitchFamily="50" charset="0"/>
              </a:rPr>
              <a:t>”</a:t>
            </a:r>
          </a:p>
          <a:p>
            <a:endParaRPr lang="es-MX" dirty="0" smtClean="0">
              <a:latin typeface="Soberana Sans" panose="02000000000000000000" pitchFamily="50" charset="0"/>
            </a:endParaRPr>
          </a:p>
          <a:p>
            <a:endParaRPr lang="es-MX" dirty="0"/>
          </a:p>
          <a:p>
            <a:endParaRPr lang="es-MX" dirty="0"/>
          </a:p>
          <a:p>
            <a:endParaRPr lang="es-MX" dirty="0">
              <a:latin typeface="Soberana Sans" panose="02000000000000000000" pitchFamily="50" charset="0"/>
            </a:endParaRPr>
          </a:p>
          <a:p>
            <a:endParaRPr lang="es-MX" dirty="0" smtClean="0">
              <a:latin typeface="Soberana Sans" panose="02000000000000000000" pitchFamily="50" charset="0"/>
            </a:endParaRPr>
          </a:p>
          <a:p>
            <a:pPr algn="ctr">
              <a:lnSpc>
                <a:spcPct val="107000"/>
              </a:lnSpc>
              <a:spcAft>
                <a:spcPts val="800"/>
              </a:spcAft>
            </a:pPr>
            <a:endPar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a:p>
            <a:pPr algn="just"/>
            <a:r>
              <a:rPr lang="es-MX" b="1" dirty="0"/>
              <a:t> </a:t>
            </a:r>
            <a:endParaRPr lang="es-MX"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a:blip r:embed="rId5"/>
          <a:stretch>
            <a:fillRect/>
          </a:stretch>
        </p:blipFill>
        <p:spPr>
          <a:xfrm>
            <a:off x="3114700" y="4216563"/>
            <a:ext cx="2838450" cy="1609725"/>
          </a:xfrm>
          <a:prstGeom prst="rect">
            <a:avLst/>
          </a:prstGeom>
        </p:spPr>
      </p:pic>
    </p:spTree>
    <p:extLst>
      <p:ext uri="{BB962C8B-B14F-4D97-AF65-F5344CB8AC3E}">
        <p14:creationId xmlns:p14="http://schemas.microsoft.com/office/powerpoint/2010/main" val="16114842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sp>
        <p:nvSpPr>
          <p:cNvPr id="12" name="Rectángulo 11"/>
          <p:cNvSpPr/>
          <p:nvPr/>
        </p:nvSpPr>
        <p:spPr>
          <a:xfrm>
            <a:off x="293903" y="1207589"/>
            <a:ext cx="6582353" cy="6508320"/>
          </a:xfrm>
          <a:prstGeom prst="rect">
            <a:avLst/>
          </a:prstGeom>
        </p:spPr>
        <p:txBody>
          <a:bodyPr wrap="square">
            <a:spAutoFit/>
          </a:bodyPr>
          <a:lstStyle/>
          <a:p>
            <a:pPr algn="ctr"/>
            <a:endParaRPr lang="es-MX" dirty="0">
              <a:latin typeface="Soberana Sans" panose="02000000000000000000" pitchFamily="50" charset="0"/>
            </a:endParaRPr>
          </a:p>
          <a:p>
            <a:pPr algn="ctr"/>
            <a:r>
              <a:rPr lang="es-MX" b="1" dirty="0" smtClean="0">
                <a:solidFill>
                  <a:srgbClr val="0070C0"/>
                </a:solidFill>
                <a:latin typeface="Soberana Sans" panose="02000000000000000000" pitchFamily="50" charset="0"/>
              </a:rPr>
              <a:t>VALIDACIÓN  DE LA RESIDENCIA PROFESIONAL</a:t>
            </a:r>
          </a:p>
          <a:p>
            <a:endParaRPr lang="es-MX" dirty="0"/>
          </a:p>
          <a:p>
            <a:pPr marL="342900" indent="-342900" algn="just">
              <a:buAutoNum type="arabicPeriod"/>
            </a:pPr>
            <a:r>
              <a:rPr lang="es-MX" sz="1300" dirty="0" smtClean="0">
                <a:latin typeface="Soberana Sans" panose="02000000000000000000" pitchFamily="50" charset="0"/>
              </a:rPr>
              <a:t>Asistir a la platica de Residencias Profesionales (obligatorio).</a:t>
            </a:r>
          </a:p>
          <a:p>
            <a:pPr marL="342900" indent="-342900" algn="just">
              <a:buAutoNum type="arabicPeriod"/>
            </a:pPr>
            <a:r>
              <a:rPr lang="es-MX" sz="1300" dirty="0" smtClean="0">
                <a:latin typeface="Soberana Sans" panose="02000000000000000000" pitchFamily="50" charset="0"/>
              </a:rPr>
              <a:t>Presentar reporte preliminar 15 días antes de las reinscripciones en el Departamento de División de Estudios Profesionales, junto con el comprobante de asistencia a la platica de Residencias Profesionales y comprobante de vigencia del IMSS.</a:t>
            </a:r>
          </a:p>
          <a:p>
            <a:pPr marL="342900" indent="-342900" algn="just">
              <a:buAutoNum type="arabicPeriod"/>
            </a:pPr>
            <a:r>
              <a:rPr lang="es-MX" sz="1300" dirty="0" smtClean="0">
                <a:latin typeface="Soberana Sans" panose="02000000000000000000" pitchFamily="50" charset="0"/>
              </a:rPr>
              <a:t>Entregar reporte preliminar al área académica correspondiente, validado por el Departamento de División de Estudios Profesionales.</a:t>
            </a:r>
          </a:p>
          <a:p>
            <a:pPr marL="342900" indent="-342900" algn="just">
              <a:buAutoNum type="arabicPeriod"/>
            </a:pPr>
            <a:r>
              <a:rPr lang="es-MX" sz="1300" dirty="0" smtClean="0">
                <a:latin typeface="Soberana Sans" panose="02000000000000000000" pitchFamily="50" charset="0"/>
              </a:rPr>
              <a:t>Reinscribirse al semestre y entregar carga académica al Departamento de División de Estudios Profesionales.</a:t>
            </a:r>
          </a:p>
          <a:p>
            <a:pPr marL="342900" indent="-342900" algn="just">
              <a:buAutoNum type="arabicPeriod"/>
            </a:pPr>
            <a:r>
              <a:rPr lang="es-MX" sz="1300" dirty="0" smtClean="0">
                <a:latin typeface="Soberana Sans" panose="02000000000000000000" pitchFamily="50" charset="0"/>
              </a:rPr>
              <a:t>Entregar al Departamento de División de Estudios, la siguiente Documentación:</a:t>
            </a:r>
          </a:p>
          <a:p>
            <a:pPr marL="285750" indent="-285750" algn="just">
              <a:buFont typeface="Arial" pitchFamily="34" charset="0"/>
              <a:buChar char="•"/>
            </a:pPr>
            <a:r>
              <a:rPr lang="es-MX" sz="1300" dirty="0" smtClean="0">
                <a:latin typeface="Soberana Sans" panose="02000000000000000000" pitchFamily="50" charset="0"/>
              </a:rPr>
              <a:t>Solicitud de Residencia Profesional.</a:t>
            </a:r>
          </a:p>
          <a:p>
            <a:pPr marL="285750" indent="-285750" algn="just">
              <a:buFont typeface="Arial" pitchFamily="34" charset="0"/>
              <a:buChar char="•"/>
            </a:pPr>
            <a:r>
              <a:rPr lang="es-MX" sz="1300" dirty="0" smtClean="0">
                <a:latin typeface="Soberana Sans" panose="02000000000000000000" pitchFamily="50" charset="0"/>
              </a:rPr>
              <a:t>Copia de carta de presentación.</a:t>
            </a:r>
          </a:p>
          <a:p>
            <a:pPr marL="285750" indent="-285750" algn="just">
              <a:buFont typeface="Arial" pitchFamily="34" charset="0"/>
              <a:buChar char="•"/>
            </a:pPr>
            <a:r>
              <a:rPr lang="es-MX" sz="1300" dirty="0" smtClean="0">
                <a:latin typeface="Soberana Sans" panose="02000000000000000000" pitchFamily="50" charset="0"/>
              </a:rPr>
              <a:t>Copia de la carta de aceptación por parte de la empresa.</a:t>
            </a:r>
          </a:p>
          <a:p>
            <a:pPr marL="285750" indent="-285750" algn="just">
              <a:buFont typeface="Arial" pitchFamily="34" charset="0"/>
              <a:buChar char="•"/>
            </a:pPr>
            <a:r>
              <a:rPr lang="es-MX" sz="1300" dirty="0" smtClean="0">
                <a:latin typeface="Soberana Sans" panose="02000000000000000000" pitchFamily="50" charset="0"/>
              </a:rPr>
              <a:t>Formatos de evaluación y seguimiento.</a:t>
            </a:r>
          </a:p>
          <a:p>
            <a:pPr algn="just"/>
            <a:r>
              <a:rPr lang="es-MX" sz="1300" dirty="0" smtClean="0">
                <a:latin typeface="Soberana Sans" panose="02000000000000000000" pitchFamily="50" charset="0"/>
              </a:rPr>
              <a:t>6.  Entregar documentación correspondiente a la conclusión de Residencias Profesionales</a:t>
            </a:r>
            <a:r>
              <a:rPr lang="es-MX" sz="1200" dirty="0" smtClean="0">
                <a:latin typeface="Soberana Sans" panose="02000000000000000000" pitchFamily="50" charset="0"/>
              </a:rPr>
              <a:t>.</a:t>
            </a:r>
          </a:p>
          <a:p>
            <a:pPr algn="just"/>
            <a:endParaRPr lang="es-MX" sz="1200" dirty="0" smtClean="0">
              <a:latin typeface="Soberana Sans" panose="02000000000000000000" pitchFamily="50" charset="0"/>
            </a:endParaRPr>
          </a:p>
          <a:p>
            <a:pPr algn="just"/>
            <a:endParaRPr lang="es-MX" sz="1400" dirty="0" smtClean="0">
              <a:latin typeface="Soberana Sans" panose="02000000000000000000" pitchFamily="50" charset="0"/>
            </a:endParaRPr>
          </a:p>
          <a:p>
            <a:endParaRPr lang="es-MX" dirty="0"/>
          </a:p>
          <a:p>
            <a:endParaRPr lang="es-MX" dirty="0"/>
          </a:p>
          <a:p>
            <a:endParaRPr lang="es-MX" dirty="0">
              <a:latin typeface="Soberana Sans" panose="02000000000000000000" pitchFamily="50" charset="0"/>
            </a:endParaRPr>
          </a:p>
          <a:p>
            <a:endParaRPr lang="es-MX" dirty="0" smtClean="0">
              <a:latin typeface="Soberana Sans" panose="02000000000000000000" pitchFamily="50" charset="0"/>
            </a:endParaRPr>
          </a:p>
          <a:p>
            <a:pPr algn="ctr">
              <a:lnSpc>
                <a:spcPct val="107000"/>
              </a:lnSpc>
              <a:spcAft>
                <a:spcPts val="800"/>
              </a:spcAft>
            </a:pPr>
            <a:endPar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a:p>
            <a:pPr algn="just"/>
            <a:r>
              <a:rPr lang="es-MX" b="1" dirty="0"/>
              <a:t> </a:t>
            </a:r>
            <a:endParaRPr lang="es-MX"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p:txBody>
      </p:sp>
      <p:sp>
        <p:nvSpPr>
          <p:cNvPr id="2" name="AutoShape 2" descr="Resultado de imagen para VALIDACIÓ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294" y="1657897"/>
            <a:ext cx="1990725" cy="2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21632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7 Imagen" descr="LOBOmasco.png"/>
          <p:cNvPicPr>
            <a:picLocks noChangeAspect="1"/>
          </p:cNvPicPr>
          <p:nvPr/>
        </p:nvPicPr>
        <p:blipFill>
          <a:blip r:embed="rId2" cstate="print">
            <a:lum bright="70000" contrast="-70000"/>
          </a:blip>
          <a:stretch>
            <a:fillRect/>
          </a:stretch>
        </p:blipFill>
        <p:spPr>
          <a:xfrm>
            <a:off x="7812360" y="5325740"/>
            <a:ext cx="1065650" cy="1001096"/>
          </a:xfrm>
          <a:prstGeom prst="rect">
            <a:avLst/>
          </a:prstGeom>
        </p:spPr>
      </p:pic>
      <p:pic>
        <p:nvPicPr>
          <p:cNvPr id="13" name="2 Imagen" descr="LOGO SEP SOBERANA.jpg"/>
          <p:cNvPicPr/>
          <p:nvPr/>
        </p:nvPicPr>
        <p:blipFill>
          <a:blip r:embed="rId3"/>
          <a:stretch>
            <a:fillRect/>
          </a:stretch>
        </p:blipFill>
        <p:spPr>
          <a:xfrm>
            <a:off x="0" y="0"/>
            <a:ext cx="2522541" cy="1081089"/>
          </a:xfrm>
          <a:prstGeom prst="rect">
            <a:avLst/>
          </a:prstGeom>
          <a:noFill/>
          <a:ln>
            <a:noFill/>
          </a:ln>
        </p:spPr>
      </p:pic>
      <p:sp>
        <p:nvSpPr>
          <p:cNvPr id="4" name="3 Rectángulo"/>
          <p:cNvSpPr/>
          <p:nvPr/>
        </p:nvSpPr>
        <p:spPr>
          <a:xfrm>
            <a:off x="3131840" y="418503"/>
            <a:ext cx="6012160" cy="540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r"/>
            <a:r>
              <a:rPr lang="es-MX" sz="1400" dirty="0" smtClean="0">
                <a:solidFill>
                  <a:prstClr val="white"/>
                </a:solidFill>
                <a:latin typeface="Soberana Titular" pitchFamily="50" charset="0"/>
              </a:rPr>
              <a:t>Instituto Tecnológico de Tláhuac II</a:t>
            </a:r>
            <a:endParaRPr lang="es-MX" sz="1400" dirty="0">
              <a:solidFill>
                <a:prstClr val="white"/>
              </a:solidFill>
              <a:latin typeface="Soberana Titular" pitchFamily="50" charset="0"/>
            </a:endParaRPr>
          </a:p>
        </p:txBody>
      </p:sp>
      <p:sp>
        <p:nvSpPr>
          <p:cNvPr id="7" name="6 Rectángulo"/>
          <p:cNvSpPr/>
          <p:nvPr/>
        </p:nvSpPr>
        <p:spPr>
          <a:xfrm>
            <a:off x="2357422" y="3214686"/>
            <a:ext cx="184731" cy="461665"/>
          </a:xfrm>
          <a:prstGeom prst="rect">
            <a:avLst/>
          </a:prstGeom>
        </p:spPr>
        <p:txBody>
          <a:bodyPr wrap="none">
            <a:spAutoFit/>
          </a:bodyPr>
          <a:lstStyle/>
          <a:p>
            <a:endParaRPr lang="es-MX" sz="2400" b="1" dirty="0" smtClean="0">
              <a:solidFill>
                <a:prstClr val="black"/>
              </a:solidFill>
              <a:latin typeface="Soberana Sans Light" pitchFamily="50" charset="0"/>
            </a:endParaRPr>
          </a:p>
        </p:txBody>
      </p:sp>
      <p:sp>
        <p:nvSpPr>
          <p:cNvPr id="1027" name="Text Box 5"/>
          <p:cNvSpPr txBox="1">
            <a:spLocks noChangeArrowheads="1"/>
          </p:cNvSpPr>
          <p:nvPr/>
        </p:nvSpPr>
        <p:spPr bwMode="auto">
          <a:xfrm>
            <a:off x="4067944" y="41882"/>
            <a:ext cx="5227647" cy="3936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119063" algn="r" fontAlgn="base">
              <a:spcBef>
                <a:spcPct val="0"/>
              </a:spcBef>
              <a:spcAft>
                <a:spcPts val="1000"/>
              </a:spcAft>
            </a:pPr>
            <a:r>
              <a:rPr lang="es-MX" sz="2000" b="1" dirty="0" smtClean="0">
                <a:solidFill>
                  <a:srgbClr val="737373"/>
                </a:solidFill>
                <a:latin typeface="Soberana Sans Light" pitchFamily="50" charset="0"/>
                <a:cs typeface="Arial" pitchFamily="34" charset="0"/>
              </a:rPr>
              <a:t>TECNOLÓGICO NACIONAL DE MÉXICO</a:t>
            </a:r>
          </a:p>
          <a:p>
            <a:pPr marR="119063" algn="r" fontAlgn="base">
              <a:spcBef>
                <a:spcPct val="0"/>
              </a:spcBef>
              <a:spcAft>
                <a:spcPts val="1000"/>
              </a:spcAft>
            </a:pPr>
            <a:endParaRPr lang="es-MX" sz="2000" dirty="0" smtClean="0">
              <a:solidFill>
                <a:srgbClr val="808080"/>
              </a:solidFill>
              <a:latin typeface="Adobe Caslon Pro" charset="0"/>
              <a:cs typeface="Arial" pitchFamily="34" charset="0"/>
            </a:endParaRPr>
          </a:p>
          <a:p>
            <a:pPr algn="r" fontAlgn="base">
              <a:spcBef>
                <a:spcPct val="0"/>
              </a:spcBef>
              <a:spcAft>
                <a:spcPts val="1000"/>
              </a:spcAft>
            </a:pPr>
            <a:endParaRPr lang="es-MX" sz="2000" dirty="0" smtClean="0">
              <a:solidFill>
                <a:prstClr val="black"/>
              </a:solidFill>
              <a:latin typeface="EurekaSans-Light" charset="0"/>
              <a:cs typeface="Arial" pitchFamily="34" charset="0"/>
            </a:endParaRPr>
          </a:p>
          <a:p>
            <a:pPr fontAlgn="base">
              <a:spcBef>
                <a:spcPct val="0"/>
              </a:spcBef>
              <a:spcAft>
                <a:spcPct val="0"/>
              </a:spcAft>
            </a:pPr>
            <a:endParaRPr lang="es-MX" sz="2000" dirty="0" smtClean="0">
              <a:solidFill>
                <a:prstClr val="black"/>
              </a:solidFill>
              <a:latin typeface="Arial" pitchFamily="34" charset="0"/>
              <a:cs typeface="Arial" pitchFamily="34" charset="0"/>
            </a:endParaRPr>
          </a:p>
        </p:txBody>
      </p:sp>
      <p:pic>
        <p:nvPicPr>
          <p:cNvPr id="23" name="22 Imagen" descr="ITT2Logo"/>
          <p:cNvPicPr/>
          <p:nvPr/>
        </p:nvPicPr>
        <p:blipFill>
          <a:blip r:embed="rId4" cstate="print"/>
          <a:srcRect/>
          <a:stretch>
            <a:fillRect/>
          </a:stretch>
        </p:blipFill>
        <p:spPr bwMode="auto">
          <a:xfrm>
            <a:off x="260987" y="5600725"/>
            <a:ext cx="694039" cy="726111"/>
          </a:xfrm>
          <a:prstGeom prst="rect">
            <a:avLst/>
          </a:prstGeom>
          <a:noFill/>
          <a:ln w="9525">
            <a:noFill/>
            <a:miter lim="800000"/>
            <a:headEnd/>
            <a:tailEnd/>
          </a:ln>
        </p:spPr>
      </p:pic>
      <p:sp>
        <p:nvSpPr>
          <p:cNvPr id="8" name="Rectángulo 7"/>
          <p:cNvSpPr/>
          <p:nvPr/>
        </p:nvSpPr>
        <p:spPr>
          <a:xfrm>
            <a:off x="0" y="6453336"/>
            <a:ext cx="9144000" cy="404664"/>
          </a:xfrm>
          <a:prstGeom prst="rect">
            <a:avLst/>
          </a:prstGeom>
          <a:solidFill>
            <a:srgbClr val="990000"/>
          </a:solidFill>
          <a:ln>
            <a:solidFill>
              <a:srgbClr val="99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s-MX" sz="1600" dirty="0" smtClean="0">
                <a:solidFill>
                  <a:prstClr val="white"/>
                </a:solidFill>
              </a:rPr>
              <a:t>Para más información</a:t>
            </a:r>
            <a:r>
              <a:rPr lang="es-MX" sz="1600" dirty="0">
                <a:solidFill>
                  <a:prstClr val="white"/>
                </a:solidFill>
              </a:rPr>
              <a:t> </a:t>
            </a:r>
            <a:r>
              <a:rPr lang="es-MX" sz="1600" dirty="0" smtClean="0">
                <a:solidFill>
                  <a:prstClr val="white"/>
                </a:solidFill>
              </a:rPr>
              <a:t>en la División de estudios profesionales:división_estudios@ittlahuac2.edu.mx</a:t>
            </a:r>
            <a:endParaRPr lang="es-MX" sz="1600" dirty="0">
              <a:solidFill>
                <a:prstClr val="white"/>
              </a:solidFill>
            </a:endParaRPr>
          </a:p>
        </p:txBody>
      </p:sp>
      <p:sp>
        <p:nvSpPr>
          <p:cNvPr id="12" name="Rectángulo 11"/>
          <p:cNvSpPr/>
          <p:nvPr/>
        </p:nvSpPr>
        <p:spPr>
          <a:xfrm>
            <a:off x="293903" y="958503"/>
            <a:ext cx="6510345" cy="6308265"/>
          </a:xfrm>
          <a:prstGeom prst="rect">
            <a:avLst/>
          </a:prstGeom>
        </p:spPr>
        <p:txBody>
          <a:bodyPr wrap="square">
            <a:spAutoFit/>
          </a:bodyPr>
          <a:lstStyle/>
          <a:p>
            <a:endParaRPr lang="es-MX" dirty="0" smtClean="0">
              <a:latin typeface="Soberana Sans" panose="02000000000000000000" pitchFamily="50" charset="0"/>
            </a:endParaRPr>
          </a:p>
          <a:p>
            <a:pPr algn="ctr"/>
            <a:r>
              <a:rPr lang="es-MX" b="1" dirty="0" smtClean="0">
                <a:solidFill>
                  <a:srgbClr val="0070C0"/>
                </a:solidFill>
                <a:latin typeface="Soberana Sans" panose="02000000000000000000" pitchFamily="50" charset="0"/>
              </a:rPr>
              <a:t>REPORTE PRELIMINAR</a:t>
            </a:r>
            <a:endParaRPr lang="es-MX" b="1" dirty="0">
              <a:solidFill>
                <a:srgbClr val="0070C0"/>
              </a:solidFill>
              <a:latin typeface="Soberana Sans" panose="02000000000000000000" pitchFamily="50" charset="0"/>
            </a:endParaRPr>
          </a:p>
          <a:p>
            <a:pPr algn="just"/>
            <a:endParaRPr lang="es-MX" b="1" dirty="0" smtClean="0">
              <a:solidFill>
                <a:srgbClr val="0070C0"/>
              </a:solidFill>
              <a:latin typeface="Soberana Sans" panose="02000000000000000000" pitchFamily="50" charset="0"/>
            </a:endParaRPr>
          </a:p>
          <a:p>
            <a:pPr algn="ctr"/>
            <a:r>
              <a:rPr lang="es-MX" b="1" dirty="0" smtClean="0">
                <a:latin typeface="Soberana Sans" panose="02000000000000000000" pitchFamily="50" charset="0"/>
              </a:rPr>
              <a:t>Estructura</a:t>
            </a:r>
          </a:p>
          <a:p>
            <a:pPr algn="just"/>
            <a:endParaRPr lang="es-MX" dirty="0">
              <a:latin typeface="Soberana Sans" panose="02000000000000000000" pitchFamily="50" charset="0"/>
            </a:endParaRPr>
          </a:p>
          <a:p>
            <a:pPr algn="just"/>
            <a:r>
              <a:rPr lang="es-ES" dirty="0"/>
              <a:t>El documento del reporte preliminar debe estructurarse de la siguiente manera: </a:t>
            </a:r>
          </a:p>
          <a:p>
            <a:pPr algn="just"/>
            <a:r>
              <a:rPr lang="es-ES" dirty="0"/>
              <a:t>a) Nombre y objetivo del proyecto. </a:t>
            </a:r>
          </a:p>
          <a:p>
            <a:pPr algn="just"/>
            <a:r>
              <a:rPr lang="es-ES" dirty="0"/>
              <a:t>b) Delimitación. </a:t>
            </a:r>
          </a:p>
          <a:p>
            <a:pPr algn="just"/>
            <a:r>
              <a:rPr lang="es-ES" dirty="0"/>
              <a:t>c) Objetivos. </a:t>
            </a:r>
          </a:p>
          <a:p>
            <a:pPr algn="just"/>
            <a:r>
              <a:rPr lang="es-ES" dirty="0"/>
              <a:t>d</a:t>
            </a:r>
            <a:r>
              <a:rPr lang="es-ES" dirty="0" smtClean="0"/>
              <a:t>) </a:t>
            </a:r>
            <a:r>
              <a:rPr lang="es-ES" dirty="0"/>
              <a:t>Justificación. </a:t>
            </a:r>
          </a:p>
          <a:p>
            <a:pPr algn="just"/>
            <a:r>
              <a:rPr lang="pt-BR" dirty="0"/>
              <a:t>e</a:t>
            </a:r>
            <a:r>
              <a:rPr lang="pt-BR" dirty="0" smtClean="0"/>
              <a:t>) </a:t>
            </a:r>
            <a:r>
              <a:rPr lang="pt-BR" dirty="0"/>
              <a:t>Cronograma preliminar de </a:t>
            </a:r>
            <a:r>
              <a:rPr lang="pt-BR" dirty="0" smtClean="0"/>
              <a:t>actividades. </a:t>
            </a:r>
            <a:endParaRPr lang="pt-BR" dirty="0"/>
          </a:p>
          <a:p>
            <a:pPr algn="just"/>
            <a:r>
              <a:rPr lang="es-ES" dirty="0"/>
              <a:t>f</a:t>
            </a:r>
            <a:r>
              <a:rPr lang="es-ES" dirty="0" smtClean="0"/>
              <a:t>) </a:t>
            </a:r>
            <a:r>
              <a:rPr lang="es-ES" dirty="0"/>
              <a:t>Descripción detallada de las actividades. </a:t>
            </a:r>
          </a:p>
          <a:p>
            <a:pPr algn="just"/>
            <a:r>
              <a:rPr lang="es-ES" dirty="0"/>
              <a:t>g</a:t>
            </a:r>
            <a:r>
              <a:rPr lang="es-ES" dirty="0" smtClean="0"/>
              <a:t>) </a:t>
            </a:r>
            <a:r>
              <a:rPr lang="es-ES" dirty="0"/>
              <a:t>Lugar donde se realizará el proyecto. </a:t>
            </a:r>
          </a:p>
          <a:p>
            <a:pPr algn="just"/>
            <a:r>
              <a:rPr lang="es-ES" dirty="0"/>
              <a:t>h</a:t>
            </a:r>
            <a:r>
              <a:rPr lang="es-ES" dirty="0" smtClean="0"/>
              <a:t>) </a:t>
            </a:r>
            <a:r>
              <a:rPr lang="es-ES" dirty="0"/>
              <a:t>Información sobre la empresa, organismo o dependencia para la que se desarrollará el proyecto. </a:t>
            </a:r>
            <a:endParaRPr lang="es-MX" dirty="0"/>
          </a:p>
          <a:p>
            <a:endParaRPr lang="es-MX" dirty="0"/>
          </a:p>
          <a:p>
            <a:endParaRPr lang="es-MX" dirty="0"/>
          </a:p>
          <a:p>
            <a:endParaRPr lang="es-MX" dirty="0">
              <a:latin typeface="Soberana Sans" panose="02000000000000000000" pitchFamily="50" charset="0"/>
            </a:endParaRPr>
          </a:p>
          <a:p>
            <a:endParaRPr lang="es-MX" dirty="0" smtClean="0">
              <a:latin typeface="Soberana Sans" panose="02000000000000000000" pitchFamily="50" charset="0"/>
            </a:endParaRPr>
          </a:p>
          <a:p>
            <a:pPr algn="ctr">
              <a:lnSpc>
                <a:spcPct val="107000"/>
              </a:lnSpc>
              <a:spcAft>
                <a:spcPts val="800"/>
              </a:spcAft>
            </a:pPr>
            <a:endParaRPr lang="es-MX" b="1" dirty="0" smtClean="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a:p>
            <a:pPr algn="just"/>
            <a:r>
              <a:rPr lang="es-MX" b="1" dirty="0"/>
              <a:t> </a:t>
            </a:r>
            <a:endParaRPr lang="es-MX" dirty="0">
              <a:solidFill>
                <a:srgbClr val="0070C0"/>
              </a:solidFill>
              <a:latin typeface="Soberana Sans" panose="02000000000000000000" pitchFamily="50" charset="0"/>
              <a:ea typeface="Calibri" panose="020F0502020204030204" pitchFamily="34" charset="0"/>
              <a:cs typeface="Times New Roman" panose="02020603050405020304" pitchFamily="18" charset="0"/>
            </a:endParaRPr>
          </a:p>
        </p:txBody>
      </p:sp>
      <p:pic>
        <p:nvPicPr>
          <p:cNvPr id="2" name="Imagen 1"/>
          <p:cNvPicPr>
            <a:picLocks noChangeAspect="1"/>
          </p:cNvPicPr>
          <p:nvPr/>
        </p:nvPicPr>
        <p:blipFill>
          <a:blip r:embed="rId5"/>
          <a:stretch>
            <a:fillRect/>
          </a:stretch>
        </p:blipFill>
        <p:spPr>
          <a:xfrm>
            <a:off x="6686083" y="2373955"/>
            <a:ext cx="2143125" cy="2143125"/>
          </a:xfrm>
          <a:prstGeom prst="rect">
            <a:avLst/>
          </a:prstGeom>
        </p:spPr>
      </p:pic>
    </p:spTree>
    <p:extLst>
      <p:ext uri="{BB962C8B-B14F-4D97-AF65-F5344CB8AC3E}">
        <p14:creationId xmlns:p14="http://schemas.microsoft.com/office/powerpoint/2010/main" val="149535127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1936</TotalTime>
  <Words>952</Words>
  <Application>Microsoft Office PowerPoint</Application>
  <PresentationFormat>Presentación en pantalla (4:3)</PresentationFormat>
  <Paragraphs>162</Paragraphs>
  <Slides>12</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12</vt:i4>
      </vt:variant>
    </vt:vector>
  </HeadingPairs>
  <TitlesOfParts>
    <vt:vector size="21" baseType="lpstr">
      <vt:lpstr>Adobe Caslon Pro</vt:lpstr>
      <vt:lpstr>Arial</vt:lpstr>
      <vt:lpstr>Calibri</vt:lpstr>
      <vt:lpstr>EurekaSans-Light</vt:lpstr>
      <vt:lpstr>Soberana Sans</vt:lpstr>
      <vt:lpstr>Soberana Sans Light</vt:lpstr>
      <vt:lpstr>Soberana Titular</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Prof.Edith</dc:creator>
  <cp:lastModifiedBy>Windows User</cp:lastModifiedBy>
  <cp:revision>149</cp:revision>
  <dcterms:created xsi:type="dcterms:W3CDTF">2014-05-20T19:56:54Z</dcterms:created>
  <dcterms:modified xsi:type="dcterms:W3CDTF">2019-02-28T17:36:47Z</dcterms:modified>
</cp:coreProperties>
</file>